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1" r:id="rId5"/>
    <p:sldId id="259" r:id="rId6"/>
    <p:sldId id="260" r:id="rId7"/>
    <p:sldId id="261" r:id="rId8"/>
    <p:sldId id="262" r:id="rId9"/>
    <p:sldId id="270" r:id="rId10"/>
    <p:sldId id="267" r:id="rId11"/>
    <p:sldId id="273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B33AF-20F6-4359-A9D9-8FF26F97A44A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0F077-53F6-4813-9584-B740D66246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85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80B28D-5BB2-1050-227D-AB36A140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4255D2-39E2-DE6F-1834-CB587A88A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EA9E8-03DB-4AFD-04E4-744C280C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C7622-D7E6-4CEB-24E7-2EF22A5E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6D7DE0-2E8D-F7CE-EF0F-D0148C1BD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19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780C6-9EBE-3EB7-627A-D08894C8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1024E4-17A2-2B26-D6F9-22589610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C7398-F20D-7367-2AB0-FD1D73631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20884E-EB39-4176-9A59-A7861B84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513D5D-B7E1-3909-2688-E864F0E03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96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D7095C-1121-56D4-81E9-9945DE8EE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CEDB0E-A66D-58FD-FD5C-83DA94658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C6264E-CEC9-8BC4-A7E8-5F08367B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67775-09E6-0277-CEBE-C99679583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BF6F3C-72EB-204A-27BA-343327FC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5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C6F26-80B9-F5C2-E587-AF57C45A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269E0-398E-7151-F3E8-5572B70FB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9B4D8E-39A3-3440-954D-D48D729D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91B28-DB2B-0F81-DB13-32FFB1BE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FBAF80-4894-A69B-A1E9-5CDE2AE5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99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92218-509B-2AF3-130A-9A79EE77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F3A53-18FC-3240-C970-E7DC31F71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A6E58C-3C38-D373-FDD6-606EDF1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7FC55A-372D-A17B-945B-ABB0130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E5227-9385-BAFF-AC4F-CD69B1B3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49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B38C8-D8EC-0364-7F38-06B9A3B8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4F1C80-FD0C-C3CB-662E-8DA16516C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B97B7F-AA3F-44E6-B877-A2E8D06E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B115811-5B88-A3B0-75FD-F58B2546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6789FF-6C01-AB16-058B-985CD69C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4D4520-7A3A-5433-E9E8-2DF6FEC0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350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0EE58-56A3-34AC-30F5-528B9E71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BECC88-1E7D-C7DF-44EF-AF6AF354A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043641-BF0C-959C-FEDE-3D9D071EB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75B680-9804-2745-2504-AD1ADFAE5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089E33-B249-CB23-863E-45EAFF6A6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0CECA9-3EBA-DB55-1061-C43A5D86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D38A49F-C469-597D-F97F-28D52C69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54F2C6-6FD6-74E3-573A-AFB9CD18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7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3529CE-2420-DADD-AF04-EAD64254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D84AFD-26BC-E347-314D-62DB9FF5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9E1C332-5BFF-7401-3BAE-AAA315952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AE4988-B149-067D-9799-58F79542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437E20-83F6-00AA-0C14-B9EE447C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FAE0EC-D745-9C55-E3B9-D43D9622B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7AA045-5F14-4DE9-CEB9-C63A461A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4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426F0C-193D-5479-7482-F76CCAB7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EF30DD-2FF9-49BD-889E-776D62C3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73AC95-8059-CAFA-20AD-7DE0BD770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CB97DA-C824-0A56-6BE2-902C8FF3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7715D88-A4BA-39B9-A44A-2C545F40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7D7458-43FF-FE25-C708-976064DC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39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3612D-2511-A8BE-A612-1D704393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ED887F0-A4A0-7FD8-311D-F212651F7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4ED432-A50A-732D-4929-72DAE5911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53E2D6-E5E1-0C24-9C2A-0B508B54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8C7EA9-63C8-D7FF-A5B1-5A24A669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B20449-F163-60F4-BEC8-BA47B45E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34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080E94-A05F-DFD5-A580-91902C14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CF12B-CCD9-7ED8-4CE4-95243802C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2D06FB-9348-3E4F-8F59-23DF35C06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4E09-A4EF-4779-8C98-BB00EC1BC9B3}" type="datetimeFigureOut">
              <a:rPr lang="fr-FR" smtClean="0"/>
              <a:t>01/09/2025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5A6143-B013-D2E9-1204-A0357FF07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D4F88E-B328-8B42-02CE-2DFA35A5D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7C4E-F169-4C41-94DF-51504409B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43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1264" y="-103954"/>
            <a:ext cx="9144000" cy="2387600"/>
          </a:xfrm>
        </p:spPr>
        <p:txBody>
          <a:bodyPr/>
          <a:lstStyle/>
          <a:p>
            <a:r>
              <a:rPr lang="fr-FR" dirty="0">
                <a:latin typeface="Comic Sans MS" panose="030F0702030302020204" pitchFamily="66" charset="0"/>
              </a:rPr>
              <a:t>Quiz de rentrée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513964-80E5-A9C8-BA5C-48D28F9908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98106" y="2731239"/>
            <a:ext cx="9144000" cy="1655762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Secondes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28AACE-DFC7-E2CD-3309-26A2643D9348}"/>
              </a:ext>
            </a:extLst>
          </p:cNvPr>
          <p:cNvSpPr txBox="1"/>
          <p:nvPr/>
        </p:nvSpPr>
        <p:spPr>
          <a:xfrm>
            <a:off x="819538" y="4277683"/>
            <a:ext cx="784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Les calculs et les résultats sont à écrire sur votre feuille.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5644EB-7265-7F1A-DA20-7800E68DA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265" y="1171520"/>
            <a:ext cx="3839111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8CA1576-827B-EEE9-ED2B-F12A4CF23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74" y="1870625"/>
            <a:ext cx="10215397" cy="311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7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85812BD-FE26-E5C6-35BA-1B9667516319}"/>
              </a:ext>
            </a:extLst>
          </p:cNvPr>
          <p:cNvSpPr txBox="1"/>
          <p:nvPr/>
        </p:nvSpPr>
        <p:spPr>
          <a:xfrm>
            <a:off x="757084" y="648929"/>
            <a:ext cx="5122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Comic Sans MS" panose="030F0702030302020204" pitchFamily="66" charset="0"/>
              </a:rPr>
              <a:t>Correction</a:t>
            </a:r>
          </a:p>
        </p:txBody>
      </p:sp>
      <p:pic>
        <p:nvPicPr>
          <p:cNvPr id="1026" name="Picture 2" descr="Correction Icon - Download in Colored Outline Style">
            <a:extLst>
              <a:ext uri="{FF2B5EF4-FFF2-40B4-BE49-F238E27FC236}">
                <a16:creationId xmlns:a16="http://schemas.microsoft.com/office/drawing/2014/main" id="{783FECBB-14F8-5DFF-5D97-957472F0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90" y="734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0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64" y="260360"/>
            <a:ext cx="9464842" cy="658761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1 : Réduire l’expression suivante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C9F5BE-C979-F902-B5C3-BCF156FBB030}"/>
                  </a:ext>
                </a:extLst>
              </p:cNvPr>
              <p:cNvSpPr txBox="1"/>
              <p:nvPr/>
            </p:nvSpPr>
            <p:spPr>
              <a:xfrm>
                <a:off x="1617406" y="1374822"/>
                <a:ext cx="6177460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=2+11</m:t>
                      </m:r>
                      <m:r>
                        <a:rPr lang="fr-FR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fr-FR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fr-FR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22C9F5BE-C979-F902-B5C3-BCF156FB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06" y="1374822"/>
                <a:ext cx="617746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9FEFFD8-A5F4-7B6F-4D22-C491357244C2}"/>
                  </a:ext>
                </a:extLst>
              </p:cNvPr>
              <p:cNvSpPr txBox="1"/>
              <p:nvPr/>
            </p:nvSpPr>
            <p:spPr>
              <a:xfrm>
                <a:off x="1519083" y="2359525"/>
                <a:ext cx="6164573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0" b="0" dirty="0"/>
                  <a:t>     </a:t>
                </a:r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=2+5</m:t>
                    </m:r>
                    <m:r>
                      <a:rPr lang="fr-FR" sz="5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+11</m:t>
                    </m:r>
                    <m:r>
                      <a:rPr lang="fr-FR" sz="5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fr-FR" sz="5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sz="5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9FEFFD8-A5F4-7B6F-4D22-C49135724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83" y="2359525"/>
                <a:ext cx="6164573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E90BCC7-D404-DB8C-F523-FC081BA22ADA}"/>
                  </a:ext>
                </a:extLst>
              </p:cNvPr>
              <p:cNvSpPr txBox="1"/>
              <p:nvPr/>
            </p:nvSpPr>
            <p:spPr>
              <a:xfrm>
                <a:off x="1617406" y="3344228"/>
                <a:ext cx="3199594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    =7</m:t>
                      </m:r>
                      <m:r>
                        <a:rPr lang="fr-FR" sz="5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5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sz="5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7E90BCC7-D404-DB8C-F523-FC081BA2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406" y="3344228"/>
                <a:ext cx="319959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644944"/>
      </p:ext>
    </p:extLst>
  </p:cSld>
  <p:clrMapOvr>
    <a:masterClrMapping/>
  </p:clrMapOvr>
  <p:transition advTm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135" y="275302"/>
            <a:ext cx="11100619" cy="589935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2 : Développer et réduire l’expression suivante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7462CC3-3FA0-7031-484C-CABE38CA4433}"/>
                  </a:ext>
                </a:extLst>
              </p:cNvPr>
              <p:cNvSpPr txBox="1"/>
              <p:nvPr/>
            </p:nvSpPr>
            <p:spPr>
              <a:xfrm>
                <a:off x="978309" y="1414151"/>
                <a:ext cx="5796074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5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5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5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67462CC3-3FA0-7031-484C-CABE38CA4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9" y="1414151"/>
                <a:ext cx="5796074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A7C034C-5568-87F9-E547-34D12DB1D8B5}"/>
                  </a:ext>
                </a:extLst>
              </p:cNvPr>
              <p:cNvSpPr txBox="1"/>
              <p:nvPr/>
            </p:nvSpPr>
            <p:spPr>
              <a:xfrm>
                <a:off x="978309" y="2490783"/>
                <a:ext cx="10214206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0" b="0" dirty="0"/>
                  <a:t>     </a:t>
                </a:r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5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5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5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fr-FR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+3×</m:t>
                    </m:r>
                    <m:r>
                      <a:rPr lang="fr-FR" sz="5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+3×</m:t>
                    </m:r>
                    <m:r>
                      <a:rPr lang="fr-FR" sz="5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fr-FR" sz="5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A7C034C-5568-87F9-E547-34D12DB1D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9" y="2490783"/>
                <a:ext cx="10214206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736213F-F9D5-4243-1B75-5684C5B4BC4C}"/>
                  </a:ext>
                </a:extLst>
              </p:cNvPr>
              <p:cNvSpPr txBox="1"/>
              <p:nvPr/>
            </p:nvSpPr>
            <p:spPr>
              <a:xfrm>
                <a:off x="978309" y="3567415"/>
                <a:ext cx="6838603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0" b="0" dirty="0"/>
                  <a:t>     </a:t>
                </a:r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5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fr-FR" sz="5000" b="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C736213F-F9D5-4243-1B75-5684C5B4B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9" y="3567415"/>
                <a:ext cx="683860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0184993-6D7E-7E7A-7F76-FCFF4BFC2F62}"/>
                  </a:ext>
                </a:extLst>
              </p:cNvPr>
              <p:cNvSpPr txBox="1"/>
              <p:nvPr/>
            </p:nvSpPr>
            <p:spPr>
              <a:xfrm>
                <a:off x="978309" y="4644047"/>
                <a:ext cx="5359224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5000" b="0" dirty="0"/>
                  <a:t>     </a:t>
                </a:r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5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+36</m:t>
                    </m:r>
                  </m:oMath>
                </a14:m>
                <a:endParaRPr lang="fr-FR" sz="50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0184993-6D7E-7E7A-7F76-FCFF4BFC2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9" y="4644047"/>
                <a:ext cx="5359224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780231"/>
      </p:ext>
    </p:extLst>
  </p:cSld>
  <p:clrMapOvr>
    <a:masterClrMapping/>
  </p:clrMapOvr>
  <p:transition advTm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452" y="363448"/>
            <a:ext cx="9464842" cy="553999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3 : Développer l’expression suivante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16E7650-744F-3EEE-36E4-ED3A6C2939C9}"/>
                  </a:ext>
                </a:extLst>
              </p:cNvPr>
              <p:cNvSpPr txBox="1"/>
              <p:nvPr/>
            </p:nvSpPr>
            <p:spPr>
              <a:xfrm>
                <a:off x="789686" y="1292942"/>
                <a:ext cx="423459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0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fr-FR" sz="5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16E7650-744F-3EEE-36E4-ED3A6C293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6" y="1292942"/>
                <a:ext cx="423459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87D0A80-9CA3-E7A2-CFB7-2311DE1528F0}"/>
                  </a:ext>
                </a:extLst>
              </p:cNvPr>
              <p:cNvSpPr txBox="1"/>
              <p:nvPr/>
            </p:nvSpPr>
            <p:spPr>
              <a:xfrm>
                <a:off x="789686" y="2437878"/>
                <a:ext cx="814783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×4×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fr-FR" sz="5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5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5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fr-FR" sz="50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</m:e>
                        <m:sup>
                          <m:r>
                            <a:rPr lang="fr-FR" sz="5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87D0A80-9CA3-E7A2-CFB7-2311DE152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6" y="2437878"/>
                <a:ext cx="81478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8BC117E-B6E9-E2F8-BBAF-180B8D8A5616}"/>
                  </a:ext>
                </a:extLst>
              </p:cNvPr>
              <p:cNvSpPr txBox="1"/>
              <p:nvPr/>
            </p:nvSpPr>
            <p:spPr>
              <a:xfrm>
                <a:off x="789685" y="4654531"/>
                <a:ext cx="814783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    =16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m:rPr>
                          <m:sty m:val="p"/>
                        </m:rPr>
                        <a:rPr lang="fr-FR" sz="5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8BC117E-B6E9-E2F8-BBAF-180B8D8A5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5" y="4654531"/>
                <a:ext cx="814783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2FAB285-CEBD-4DFB-BB2F-1A84AF293D65}"/>
                  </a:ext>
                </a:extLst>
              </p:cNvPr>
              <p:cNvSpPr txBox="1"/>
              <p:nvPr/>
            </p:nvSpPr>
            <p:spPr>
              <a:xfrm>
                <a:off x="789684" y="3509595"/>
                <a:ext cx="8147837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    =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8×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fr-FR" sz="5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r-FR" sz="5000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fr-FR" sz="5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42FAB285-CEBD-4DFB-BB2F-1A84AF293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4" y="3509595"/>
                <a:ext cx="81478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931344"/>
      </p:ext>
    </p:extLst>
  </p:cSld>
  <p:clrMapOvr>
    <a:masterClrMapping/>
  </p:clrMapOvr>
  <p:transition advTm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361" y="244869"/>
            <a:ext cx="112936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4 : Dans le triangle ABC rectangle en A, calculer la longueur BC.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D34FDE-1348-593A-7107-29E492E0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8" y="2724346"/>
            <a:ext cx="4184868" cy="2070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re 1">
                <a:extLst>
                  <a:ext uri="{FF2B5EF4-FFF2-40B4-BE49-F238E27FC236}">
                    <a16:creationId xmlns:a16="http://schemas.microsoft.com/office/drawing/2014/main" id="{CC12F2E1-3A75-4236-917C-9CD8D06D57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85178" y="1430124"/>
                <a:ext cx="7720651" cy="4386213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2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60000"/>
                  </a:lnSpc>
                </a:pPr>
                <a:r>
                  <a:rPr lang="fr-FR" sz="3200" dirty="0">
                    <a:latin typeface="Comic Sans MS" panose="030F0702030302020204" pitchFamily="66" charset="0"/>
                  </a:rPr>
                  <a:t>ABC est rectangle en A. On utilise le théorème de Pythagore : </a:t>
                </a:r>
              </a:p>
              <a:p>
                <a:pPr algn="l"/>
                <a:endParaRPr lang="fr-FR" sz="3200" dirty="0">
                  <a:latin typeface="Comic Sans MS" panose="030F0702030302020204" pitchFamily="66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3200" b="0" dirty="0">
                  <a:latin typeface="Comic Sans MS" panose="030F0702030302020204" pitchFamily="66" charset="0"/>
                </a:endParaRPr>
              </a:p>
              <a:p>
                <a:pPr algn="l"/>
                <a:endParaRPr lang="fr-FR" sz="3200" dirty="0">
                  <a:latin typeface="Comic Sans MS" panose="030F0702030302020204" pitchFamily="66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fr-FR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32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fr-FR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200" b="0" dirty="0">
                    <a:latin typeface="Comic Sans MS" panose="030F0702030302020204" pitchFamily="66" charset="0"/>
                  </a:rPr>
                  <a:t>              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=9+16</m:t>
                      </m:r>
                    </m:oMath>
                  </m:oMathPara>
                </a14:m>
                <a:endParaRPr lang="fr-FR" sz="3200" b="0" dirty="0">
                  <a:latin typeface="Comic Sans MS" panose="030F0702030302020204" pitchFamily="66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fr-FR" sz="3200" dirty="0">
                  <a:latin typeface="Comic Sans MS" panose="030F0702030302020204" pitchFamily="66" charset="0"/>
                </a:endParaRPr>
              </a:p>
              <a:p>
                <a:pPr algn="l"/>
                <a:endParaRPr lang="fr-FR" sz="3200" dirty="0">
                  <a:latin typeface="Comic Sans MS" panose="030F0702030302020204" pitchFamily="66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fr-FR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  <m:r>
                        <a:rPr lang="fr-FR" sz="3200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fr-FR" sz="3200" b="0" i="0" smtClean="0">
                          <a:latin typeface="Cambria Math" panose="02040503050406030204" pitchFamily="18" charset="0"/>
                        </a:rPr>
                        <m:t>cm</m:t>
                      </m:r>
                      <m:r>
                        <a:rPr lang="fr-FR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sz="32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8" name="Titre 1">
                <a:extLst>
                  <a:ext uri="{FF2B5EF4-FFF2-40B4-BE49-F238E27FC236}">
                    <a16:creationId xmlns:a16="http://schemas.microsoft.com/office/drawing/2014/main" id="{CC12F2E1-3A75-4236-917C-9CD8D06D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178" y="1430124"/>
                <a:ext cx="7720651" cy="4386213"/>
              </a:xfrm>
              <a:prstGeom prst="rect">
                <a:avLst/>
              </a:prstGeom>
              <a:blipFill>
                <a:blip r:embed="rId3"/>
                <a:stretch>
                  <a:fillRect l="-18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39875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169219"/>
            <a:ext cx="9464842" cy="587865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5 : Résoudre l’équation suivante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D033829-2572-5C11-E7AF-52C577C2A421}"/>
                  </a:ext>
                </a:extLst>
              </p:cNvPr>
              <p:cNvSpPr txBox="1"/>
              <p:nvPr/>
            </p:nvSpPr>
            <p:spPr>
              <a:xfrm>
                <a:off x="1291572" y="1085923"/>
                <a:ext cx="4001288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−21=4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ED033829-2572-5C11-E7AF-52C577C2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572" y="1085923"/>
                <a:ext cx="4001288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8F2EF9E-1481-759C-E009-8D8A2D56E75D}"/>
                  </a:ext>
                </a:extLst>
              </p:cNvPr>
              <p:cNvSpPr txBox="1"/>
              <p:nvPr/>
            </p:nvSpPr>
            <p:spPr>
              <a:xfrm>
                <a:off x="2786075" y="2056384"/>
                <a:ext cx="4001288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=4+21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8F2EF9E-1481-759C-E009-8D8A2D56E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75" y="2056384"/>
                <a:ext cx="400128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054ABE4-900D-5EBE-4AC8-E1336CBB92FE}"/>
                  </a:ext>
                </a:extLst>
              </p:cNvPr>
              <p:cNvSpPr txBox="1"/>
              <p:nvPr/>
            </p:nvSpPr>
            <p:spPr>
              <a:xfrm>
                <a:off x="2879482" y="3026845"/>
                <a:ext cx="2882777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054ABE4-900D-5EBE-4AC8-E1336CBB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482" y="3026845"/>
                <a:ext cx="2882777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41639C8-7A54-4D50-3E82-37DED2FF380C}"/>
                  </a:ext>
                </a:extLst>
              </p:cNvPr>
              <p:cNvSpPr txBox="1"/>
              <p:nvPr/>
            </p:nvSpPr>
            <p:spPr>
              <a:xfrm>
                <a:off x="3713045" y="3943722"/>
                <a:ext cx="2174249" cy="146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41639C8-7A54-4D50-3E82-37DED2FF3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45" y="3943722"/>
                <a:ext cx="2174249" cy="1461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397942B-E6A9-C148-C880-7EDF9D5AB926}"/>
                  </a:ext>
                </a:extLst>
              </p:cNvPr>
              <p:cNvSpPr txBox="1"/>
              <p:nvPr/>
            </p:nvSpPr>
            <p:spPr>
              <a:xfrm>
                <a:off x="3786787" y="5825191"/>
                <a:ext cx="2174250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397942B-E6A9-C148-C880-7EDF9D5AB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787" y="5825191"/>
                <a:ext cx="217425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 : courbe vers la gauche 9">
            <a:extLst>
              <a:ext uri="{FF2B5EF4-FFF2-40B4-BE49-F238E27FC236}">
                <a16:creationId xmlns:a16="http://schemas.microsoft.com/office/drawing/2014/main" id="{5B2B2F45-43FF-3D8D-B975-8A9D35694187}"/>
              </a:ext>
            </a:extLst>
          </p:cNvPr>
          <p:cNvSpPr/>
          <p:nvPr/>
        </p:nvSpPr>
        <p:spPr>
          <a:xfrm rot="19370736">
            <a:off x="6438318" y="1054294"/>
            <a:ext cx="698090" cy="117244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 : courbe vers la gauche 10">
            <a:extLst>
              <a:ext uri="{FF2B5EF4-FFF2-40B4-BE49-F238E27FC236}">
                <a16:creationId xmlns:a16="http://schemas.microsoft.com/office/drawing/2014/main" id="{E7542D4F-D3B2-1A58-4296-E3359EAA00FF}"/>
              </a:ext>
            </a:extLst>
          </p:cNvPr>
          <p:cNvSpPr/>
          <p:nvPr/>
        </p:nvSpPr>
        <p:spPr>
          <a:xfrm>
            <a:off x="5887294" y="3429000"/>
            <a:ext cx="771833" cy="126733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76B13F8-AF1B-5F13-4678-207749F70C63}"/>
                  </a:ext>
                </a:extLst>
              </p:cNvPr>
              <p:cNvSpPr txBox="1"/>
              <p:nvPr/>
            </p:nvSpPr>
            <p:spPr>
              <a:xfrm>
                <a:off x="7274501" y="1108060"/>
                <a:ext cx="1332096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+21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76B13F8-AF1B-5F13-4678-207749F70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01" y="1108060"/>
                <a:ext cx="1332096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64055A2-130D-51FB-70B9-C7E863A636AB}"/>
                  </a:ext>
                </a:extLst>
              </p:cNvPr>
              <p:cNvSpPr txBox="1"/>
              <p:nvPr/>
            </p:nvSpPr>
            <p:spPr>
              <a:xfrm>
                <a:off x="6795347" y="3684804"/>
                <a:ext cx="2131802" cy="769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÷(−5)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B64055A2-130D-51FB-70B9-C7E863A63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47" y="3684804"/>
                <a:ext cx="213180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2456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82315" y="320843"/>
                <a:ext cx="10668000" cy="701712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200000"/>
                  </a:lnSpc>
                </a:pPr>
                <a:r>
                  <a:rPr lang="fr-FR" sz="3200" dirty="0">
                    <a:latin typeface="Comic Sans MS" panose="030F0702030302020204" pitchFamily="66" charset="0"/>
                  </a:rPr>
                  <a:t>Question 6 : Soit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fr-FR" sz="3200" dirty="0">
                    <a:latin typeface="Comic Sans MS" panose="030F0702030302020204" pitchFamily="66" charset="0"/>
                  </a:rPr>
                  <a:t>     Calculer l’image de 9</a:t>
                </a: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82315" y="320843"/>
                <a:ext cx="10668000" cy="701712"/>
              </a:xfrm>
              <a:blipFill>
                <a:blip r:embed="rId2"/>
                <a:stretch>
                  <a:fillRect l="-1257" b="-2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F3BDB3-EECA-67E0-1FFB-01F2B6F39D81}"/>
                  </a:ext>
                </a:extLst>
              </p:cNvPr>
              <p:cNvSpPr txBox="1"/>
              <p:nvPr/>
            </p:nvSpPr>
            <p:spPr>
              <a:xfrm>
                <a:off x="668594" y="1889940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5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=3×9+5</m:t>
                    </m:r>
                  </m:oMath>
                </a14:m>
                <a:r>
                  <a:rPr lang="fr-FR" sz="5000" dirty="0">
                    <a:latin typeface="Comic Sans MS" panose="030F0702030302020204" pitchFamily="66" charset="0"/>
                  </a:rPr>
                  <a:t> </a:t>
                </a:r>
                <a:endParaRPr lang="fr-FR" sz="500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DF3BDB3-EECA-67E0-1FFB-01F2B6F39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1889940"/>
                <a:ext cx="6096000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4C4DC22-DBC4-E9FB-7AF2-5A5CF5982983}"/>
                  </a:ext>
                </a:extLst>
              </p:cNvPr>
              <p:cNvSpPr txBox="1"/>
              <p:nvPr/>
            </p:nvSpPr>
            <p:spPr>
              <a:xfrm>
                <a:off x="668594" y="3084560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5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fr-FR" sz="5000" b="0" i="1" smtClean="0">
                        <a:latin typeface="Cambria Math" panose="02040503050406030204" pitchFamily="18" charset="0"/>
                      </a:rPr>
                      <m:t>=27+5</m:t>
                    </m:r>
                  </m:oMath>
                </a14:m>
                <a:r>
                  <a:rPr lang="fr-FR" sz="5000" dirty="0">
                    <a:latin typeface="Comic Sans MS" panose="030F0702030302020204" pitchFamily="66" charset="0"/>
                  </a:rPr>
                  <a:t> </a:t>
                </a:r>
                <a:endParaRPr lang="fr-FR" sz="500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E4C4DC22-DBC4-E9FB-7AF2-5A5CF5982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3084560"/>
                <a:ext cx="6096000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70F232E-AED0-DC5B-C12E-162AB465E973}"/>
                  </a:ext>
                </a:extLst>
              </p:cNvPr>
              <p:cNvSpPr txBox="1"/>
              <p:nvPr/>
            </p:nvSpPr>
            <p:spPr>
              <a:xfrm>
                <a:off x="668594" y="4367670"/>
                <a:ext cx="609600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FR" sz="5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5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fr-FR" sz="5000" b="0" i="1" smtClean="0">
                          <a:latin typeface="Cambria Math" panose="02040503050406030204" pitchFamily="18" charset="0"/>
                        </a:rPr>
                        <m:t>=32</m:t>
                      </m:r>
                    </m:oMath>
                  </m:oMathPara>
                </a14:m>
                <a:endParaRPr lang="fr-FR" sz="50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270F232E-AED0-DC5B-C12E-162AB465E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94" y="4367670"/>
                <a:ext cx="6096000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72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1744" y="442923"/>
                <a:ext cx="10889211" cy="864767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150000"/>
                  </a:lnSpc>
                </a:pPr>
                <a:r>
                  <a:rPr lang="fr-FR" sz="2000" dirty="0">
                    <a:latin typeface="Comic Sans MS" panose="030F0702030302020204" pitchFamily="66" charset="0"/>
                  </a:rPr>
                  <a:t>Question 7 : On a tracé la courbe représentative de la fonction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</a:t>
                </a:r>
                <a:br>
                  <a:rPr lang="fr-FR" sz="2000" dirty="0">
                    <a:latin typeface="Comic Sans MS" panose="030F0702030302020204" pitchFamily="66" charset="0"/>
                  </a:rPr>
                </a:br>
                <a:r>
                  <a:rPr lang="fr-FR" sz="2000" dirty="0">
                    <a:latin typeface="Comic Sans MS" panose="030F0702030302020204" pitchFamily="66" charset="0"/>
                  </a:rPr>
                  <a:t>Déterminer par lecture graphique le (ou les) antécédent(s) de 2 par la fonction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FR" sz="2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1744" y="442923"/>
                <a:ext cx="10889211" cy="864767"/>
              </a:xfrm>
              <a:blipFill>
                <a:blip r:embed="rId2"/>
                <a:stretch>
                  <a:fillRect l="-448"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4868A731-0D72-3E77-7AAC-C8B5E84E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895" b="25156"/>
          <a:stretch>
            <a:fillRect/>
          </a:stretch>
        </p:blipFill>
        <p:spPr>
          <a:xfrm>
            <a:off x="239306" y="1432874"/>
            <a:ext cx="7519810" cy="4735052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36A6AC4-1B11-3CAA-8B93-A6FBFCB8BF0D}"/>
              </a:ext>
            </a:extLst>
          </p:cNvPr>
          <p:cNvCxnSpPr>
            <a:cxnSpLocks/>
          </p:cNvCxnSpPr>
          <p:nvPr/>
        </p:nvCxnSpPr>
        <p:spPr>
          <a:xfrm>
            <a:off x="1268362" y="3518934"/>
            <a:ext cx="5683044" cy="0"/>
          </a:xfrm>
          <a:prstGeom prst="line">
            <a:avLst/>
          </a:prstGeom>
          <a:ln w="571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7A5D3D3-13BA-B272-1C70-FF69BDDAD9FE}"/>
              </a:ext>
            </a:extLst>
          </p:cNvPr>
          <p:cNvCxnSpPr>
            <a:cxnSpLocks/>
          </p:cNvCxnSpPr>
          <p:nvPr/>
        </p:nvCxnSpPr>
        <p:spPr>
          <a:xfrm>
            <a:off x="2500536" y="3518934"/>
            <a:ext cx="0" cy="693077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3E2977A-9158-E809-430D-050D31489E02}"/>
              </a:ext>
            </a:extLst>
          </p:cNvPr>
          <p:cNvCxnSpPr>
            <a:cxnSpLocks/>
          </p:cNvCxnSpPr>
          <p:nvPr/>
        </p:nvCxnSpPr>
        <p:spPr>
          <a:xfrm>
            <a:off x="6186678" y="3518934"/>
            <a:ext cx="0" cy="71385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re 1">
                <a:extLst>
                  <a:ext uri="{FF2B5EF4-FFF2-40B4-BE49-F238E27FC236}">
                    <a16:creationId xmlns:a16="http://schemas.microsoft.com/office/drawing/2014/main" id="{77F681FA-0CAA-2788-F32A-1957B7B7A8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63666" y="3368016"/>
                <a:ext cx="3185923" cy="864768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0000"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fr-FR" sz="2000" dirty="0">
                    <a:latin typeface="Comic Sans MS" panose="030F0702030302020204" pitchFamily="66" charset="0"/>
                  </a:rPr>
                  <a:t>Les antécédents de 2 par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2000" dirty="0">
                    <a:latin typeface="Comic Sans MS" panose="030F0702030302020204" pitchFamily="66" charset="0"/>
                  </a:rPr>
                  <a:t>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fr-FR" sz="2000" dirty="0">
                    <a:latin typeface="Comic Sans MS" panose="030F0702030302020204" pitchFamily="66" charset="0"/>
                  </a:rPr>
                  <a:t>sont donc – 4 et 6 </a:t>
                </a:r>
              </a:p>
            </p:txBody>
          </p:sp>
        </mc:Choice>
        <mc:Fallback>
          <p:sp>
            <p:nvSpPr>
              <p:cNvPr id="10" name="Titre 1">
                <a:extLst>
                  <a:ext uri="{FF2B5EF4-FFF2-40B4-BE49-F238E27FC236}">
                    <a16:creationId xmlns:a16="http://schemas.microsoft.com/office/drawing/2014/main" id="{77F681FA-0CAA-2788-F32A-1957B7B7A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666" y="3368016"/>
                <a:ext cx="3185923" cy="864768"/>
              </a:xfrm>
              <a:prstGeom prst="rect">
                <a:avLst/>
              </a:prstGeom>
              <a:blipFill>
                <a:blip r:embed="rId4"/>
                <a:stretch>
                  <a:fillRect l="-1721" b="-119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4" y="128322"/>
            <a:ext cx="11552872" cy="589464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Question 8 : Décomposer 600 en produit de facteur premier 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CA0480F-DB74-EA90-C9EC-2DEFB7B5E1CE}"/>
              </a:ext>
            </a:extLst>
          </p:cNvPr>
          <p:cNvSpPr txBox="1">
            <a:spLocks/>
          </p:cNvSpPr>
          <p:nvPr/>
        </p:nvSpPr>
        <p:spPr>
          <a:xfrm>
            <a:off x="875099" y="939451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600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F5CE51F-D8BA-1632-5A9B-3A4F8CDB9178}"/>
              </a:ext>
            </a:extLst>
          </p:cNvPr>
          <p:cNvCxnSpPr>
            <a:cxnSpLocks/>
          </p:cNvCxnSpPr>
          <p:nvPr/>
        </p:nvCxnSpPr>
        <p:spPr>
          <a:xfrm>
            <a:off x="2035274" y="944602"/>
            <a:ext cx="0" cy="49320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C1FD00C7-2B78-8029-029B-68601873755D}"/>
              </a:ext>
            </a:extLst>
          </p:cNvPr>
          <p:cNvSpPr txBox="1">
            <a:spLocks/>
          </p:cNvSpPr>
          <p:nvPr/>
        </p:nvSpPr>
        <p:spPr>
          <a:xfrm>
            <a:off x="2251584" y="939451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D35C688-4BA8-905A-8637-6A39ACAE9EA9}"/>
              </a:ext>
            </a:extLst>
          </p:cNvPr>
          <p:cNvSpPr txBox="1">
            <a:spLocks/>
          </p:cNvSpPr>
          <p:nvPr/>
        </p:nvSpPr>
        <p:spPr>
          <a:xfrm>
            <a:off x="875099" y="1672190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300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7688BB2-9966-DE88-0609-EB32C7BCF162}"/>
              </a:ext>
            </a:extLst>
          </p:cNvPr>
          <p:cNvSpPr txBox="1">
            <a:spLocks/>
          </p:cNvSpPr>
          <p:nvPr/>
        </p:nvSpPr>
        <p:spPr>
          <a:xfrm>
            <a:off x="2251584" y="1672190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0B117202-8541-7B60-0748-23ECC1713D07}"/>
              </a:ext>
            </a:extLst>
          </p:cNvPr>
          <p:cNvSpPr txBox="1">
            <a:spLocks/>
          </p:cNvSpPr>
          <p:nvPr/>
        </p:nvSpPr>
        <p:spPr>
          <a:xfrm>
            <a:off x="875099" y="2404929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0A93A48-886E-A00B-E3A2-26869CAE8B6D}"/>
              </a:ext>
            </a:extLst>
          </p:cNvPr>
          <p:cNvSpPr txBox="1">
            <a:spLocks/>
          </p:cNvSpPr>
          <p:nvPr/>
        </p:nvSpPr>
        <p:spPr>
          <a:xfrm>
            <a:off x="2251584" y="2404929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BE2889F-CAD5-5473-FAD6-D51D3E2C7143}"/>
              </a:ext>
            </a:extLst>
          </p:cNvPr>
          <p:cNvSpPr txBox="1">
            <a:spLocks/>
          </p:cNvSpPr>
          <p:nvPr/>
        </p:nvSpPr>
        <p:spPr>
          <a:xfrm>
            <a:off x="1130754" y="3129014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539980AC-83C6-9A46-FD41-0A4FBAB92DE2}"/>
              </a:ext>
            </a:extLst>
          </p:cNvPr>
          <p:cNvSpPr txBox="1">
            <a:spLocks/>
          </p:cNvSpPr>
          <p:nvPr/>
        </p:nvSpPr>
        <p:spPr>
          <a:xfrm>
            <a:off x="2251584" y="3151035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D3933E05-0750-D3EF-8B3E-78466DFFDD64}"/>
              </a:ext>
            </a:extLst>
          </p:cNvPr>
          <p:cNvSpPr txBox="1">
            <a:spLocks/>
          </p:cNvSpPr>
          <p:nvPr/>
        </p:nvSpPr>
        <p:spPr>
          <a:xfrm>
            <a:off x="1170083" y="3861753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CF7EA1D-FD23-7423-7CCE-955DE6882D65}"/>
              </a:ext>
            </a:extLst>
          </p:cNvPr>
          <p:cNvSpPr txBox="1">
            <a:spLocks/>
          </p:cNvSpPr>
          <p:nvPr/>
        </p:nvSpPr>
        <p:spPr>
          <a:xfrm>
            <a:off x="2231919" y="3897141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C9EB457-9327-8A8A-3AEB-8949375439A4}"/>
              </a:ext>
            </a:extLst>
          </p:cNvPr>
          <p:cNvSpPr txBox="1">
            <a:spLocks/>
          </p:cNvSpPr>
          <p:nvPr/>
        </p:nvSpPr>
        <p:spPr>
          <a:xfrm>
            <a:off x="1307718" y="4576446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C641C9E9-D699-A139-5DCC-2A1C4075F6D9}"/>
              </a:ext>
            </a:extLst>
          </p:cNvPr>
          <p:cNvSpPr txBox="1">
            <a:spLocks/>
          </p:cNvSpPr>
          <p:nvPr/>
        </p:nvSpPr>
        <p:spPr>
          <a:xfrm>
            <a:off x="2300698" y="4576446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531C883-AE37-C004-5EA7-0E510ACB5219}"/>
              </a:ext>
            </a:extLst>
          </p:cNvPr>
          <p:cNvSpPr txBox="1">
            <a:spLocks/>
          </p:cNvSpPr>
          <p:nvPr/>
        </p:nvSpPr>
        <p:spPr>
          <a:xfrm>
            <a:off x="1356832" y="5287164"/>
            <a:ext cx="943866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50BB92E2-B156-E59A-F7A5-A07A4EBF2227}"/>
              </a:ext>
            </a:extLst>
          </p:cNvPr>
          <p:cNvSpPr txBox="1">
            <a:spLocks/>
          </p:cNvSpPr>
          <p:nvPr/>
        </p:nvSpPr>
        <p:spPr>
          <a:xfrm>
            <a:off x="4350801" y="1234183"/>
            <a:ext cx="5687929" cy="589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600 = 2 x 2 x 2 x 3 x 5 x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re 1">
                <a:extLst>
                  <a:ext uri="{FF2B5EF4-FFF2-40B4-BE49-F238E27FC236}">
                    <a16:creationId xmlns:a16="http://schemas.microsoft.com/office/drawing/2014/main" id="{B90102E6-572D-DD2C-3EB8-93799B08D4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800" y="2057652"/>
                <a:ext cx="5687929" cy="58946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fr-FR" sz="3200" dirty="0">
                    <a:latin typeface="Comic Sans MS" panose="030F0702030302020204" pitchFamily="66" charset="0"/>
                  </a:rPr>
                  <a:t>600 =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×3×</m:t>
                    </m:r>
                    <m:sSup>
                      <m:sSup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r-FR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itre 1">
                <a:extLst>
                  <a:ext uri="{FF2B5EF4-FFF2-40B4-BE49-F238E27FC236}">
                    <a16:creationId xmlns:a16="http://schemas.microsoft.com/office/drawing/2014/main" id="{B90102E6-572D-DD2C-3EB8-93799B08D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800" y="2057652"/>
                <a:ext cx="5687929" cy="589464"/>
              </a:xfrm>
              <a:prstGeom prst="rect">
                <a:avLst/>
              </a:prstGeom>
              <a:blipFill>
                <a:blip r:embed="rId2"/>
                <a:stretch>
                  <a:fillRect l="-2787" t="-11458" b="-35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0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348"/>
            <a:ext cx="94648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1 : Réduire l’expression suivante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EEE059-3B57-7C42-0788-4C9BDB5F2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969" y="2494742"/>
            <a:ext cx="7331178" cy="9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8722"/>
      </p:ext>
    </p:extLst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348"/>
            <a:ext cx="94648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2 : Développer et réduire l’expression        		     suivante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B937332-9001-B3EA-8F0B-9614F2BD5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653" y="2369784"/>
            <a:ext cx="6525536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56029"/>
      </p:ext>
    </p:extLst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348"/>
            <a:ext cx="94648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3 : Développer l’expression suivante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16E7650-744F-3EEE-36E4-ED3A6C2939C9}"/>
                  </a:ext>
                </a:extLst>
              </p:cNvPr>
              <p:cNvSpPr txBox="1"/>
              <p:nvPr/>
            </p:nvSpPr>
            <p:spPr>
              <a:xfrm>
                <a:off x="2792362" y="2089355"/>
                <a:ext cx="596818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4+3</m:t>
                              </m:r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916E7650-744F-3EEE-36E4-ED3A6C293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362" y="2089355"/>
                <a:ext cx="596818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153591"/>
      </p:ext>
    </p:extLst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513348"/>
            <a:ext cx="112936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4 : Dans le triangle ABC rectangle en A, calculer la longueur BC.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0C4FAB-1406-6911-1599-3590EA0CF6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1737" y="2209960"/>
            <a:ext cx="6480437" cy="34534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AFFD78C-8AAC-4B26-80FF-D6D80515268B}"/>
              </a:ext>
            </a:extLst>
          </p:cNvPr>
          <p:cNvSpPr txBox="1"/>
          <p:nvPr/>
        </p:nvSpPr>
        <p:spPr>
          <a:xfrm>
            <a:off x="5106870" y="5129490"/>
            <a:ext cx="147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Comic Sans MS" panose="030F0702030302020204" pitchFamily="66" charset="0"/>
              </a:rPr>
              <a:t>4 cm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2452E6-31B0-19A5-A441-FC843A042741}"/>
              </a:ext>
            </a:extLst>
          </p:cNvPr>
          <p:cNvSpPr txBox="1"/>
          <p:nvPr/>
        </p:nvSpPr>
        <p:spPr>
          <a:xfrm>
            <a:off x="1747974" y="3721314"/>
            <a:ext cx="14768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Comic Sans MS" panose="030F0702030302020204" pitchFamily="66" charset="0"/>
              </a:rPr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396313195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348"/>
            <a:ext cx="9464842" cy="1010652"/>
          </a:xfrm>
        </p:spPr>
        <p:txBody>
          <a:bodyPr>
            <a:normAutofit/>
          </a:bodyPr>
          <a:lstStyle/>
          <a:p>
            <a:pPr lvl="0" algn="l"/>
            <a:r>
              <a:rPr lang="fr-FR" sz="3200" dirty="0">
                <a:latin typeface="Comic Sans MS" panose="030F0702030302020204" pitchFamily="66" charset="0"/>
              </a:rPr>
              <a:t>Question 5 : Résoudre l’équation suivante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15862F-9DDB-F3BD-57EA-C3E1137A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881" y="2362051"/>
            <a:ext cx="468695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9581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82315" y="320843"/>
                <a:ext cx="10668000" cy="1957136"/>
              </a:xfrm>
            </p:spPr>
            <p:txBody>
              <a:bodyPr>
                <a:normAutofit/>
              </a:bodyPr>
              <a:lstStyle/>
              <a:p>
                <a:pPr lvl="0" algn="l">
                  <a:lnSpc>
                    <a:spcPct val="200000"/>
                  </a:lnSpc>
                </a:pPr>
                <a:r>
                  <a:rPr lang="fr-FR" sz="3200" dirty="0">
                    <a:latin typeface="Comic Sans MS" panose="030F0702030302020204" pitchFamily="66" charset="0"/>
                  </a:rPr>
                  <a:t>Question 6 : Soit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fr-FR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fr-FR" sz="3200" dirty="0">
                    <a:latin typeface="Comic Sans MS" panose="030F0702030302020204" pitchFamily="66" charset="0"/>
                  </a:rPr>
                  <a:t> </a:t>
                </a:r>
                <a:br>
                  <a:rPr lang="fr-FR" sz="3200" dirty="0">
                    <a:latin typeface="Comic Sans MS" panose="030F0702030302020204" pitchFamily="66" charset="0"/>
                  </a:rPr>
                </a:br>
                <a:r>
                  <a:rPr lang="fr-FR" sz="3200" dirty="0">
                    <a:latin typeface="Comic Sans MS" panose="030F0702030302020204" pitchFamily="66" charset="0"/>
                  </a:rPr>
                  <a:t>			Calculer l’image de 9</a:t>
                </a: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82315" y="320843"/>
                <a:ext cx="10668000" cy="1957136"/>
              </a:xfrm>
              <a:blipFill>
                <a:blip r:embed="rId2"/>
                <a:stretch>
                  <a:fillRect l="-1486" b="-102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3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91744" y="442923"/>
                <a:ext cx="11552872" cy="1572690"/>
              </a:xfrm>
            </p:spPr>
            <p:txBody>
              <a:bodyPr>
                <a:normAutofit fontScale="90000"/>
              </a:bodyPr>
              <a:lstStyle/>
              <a:p>
                <a:pPr lvl="0" algn="l">
                  <a:lnSpc>
                    <a:spcPct val="150000"/>
                  </a:lnSpc>
                </a:pPr>
                <a:r>
                  <a:rPr lang="fr-FR" sz="3200" dirty="0">
                    <a:latin typeface="Comic Sans MS" panose="030F0702030302020204" pitchFamily="66" charset="0"/>
                  </a:rPr>
                  <a:t>Question 7 : On a tracé la courbe représentative de la fonction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fr-FR" sz="3200" dirty="0">
                    <a:latin typeface="Comic Sans MS" panose="030F0702030302020204" pitchFamily="66" charset="0"/>
                  </a:rPr>
                  <a:t> </a:t>
                </a:r>
                <a:br>
                  <a:rPr lang="fr-FR" sz="3200" dirty="0">
                    <a:latin typeface="Comic Sans MS" panose="030F0702030302020204" pitchFamily="66" charset="0"/>
                  </a:rPr>
                </a:br>
                <a:r>
                  <a:rPr lang="fr-FR" sz="3200" dirty="0">
                    <a:latin typeface="Comic Sans MS" panose="030F0702030302020204" pitchFamily="66" charset="0"/>
                  </a:rPr>
                  <a:t>Déterminer par lecture graphique le (ou les) antécédent(s) de 2 par la fonction </a:t>
                </a:r>
                <a14:m>
                  <m:oMath xmlns:m="http://schemas.openxmlformats.org/officeDocument/2006/math">
                    <m:r>
                      <a:rPr lang="fr-FR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FR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CB685E9-D06F-046A-9408-B9220EF501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91744" y="442923"/>
                <a:ext cx="11552872" cy="1572690"/>
              </a:xfrm>
              <a:blipFill>
                <a:blip r:embed="rId2"/>
                <a:stretch>
                  <a:fillRect l="-1108" t="-22481" b="-108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4868A731-0D72-3E77-7AAC-C8B5E84E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66" b="28341"/>
          <a:stretch>
            <a:fillRect/>
          </a:stretch>
        </p:blipFill>
        <p:spPr>
          <a:xfrm>
            <a:off x="3582186" y="1611984"/>
            <a:ext cx="7719093" cy="457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685E9-D06F-046A-9408-B9220EF50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64" y="433090"/>
            <a:ext cx="11552872" cy="589464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Question 8 : Décomposer 600 en produit de facteurs premiers </a:t>
            </a:r>
          </a:p>
        </p:txBody>
      </p:sp>
    </p:spTree>
    <p:extLst>
      <p:ext uri="{BB962C8B-B14F-4D97-AF65-F5344CB8AC3E}">
        <p14:creationId xmlns:p14="http://schemas.microsoft.com/office/powerpoint/2010/main" val="38783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437</Words>
  <Application>Microsoft Office PowerPoint</Application>
  <PresentationFormat>Grand écran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Cambria Math</vt:lpstr>
      <vt:lpstr>Comic Sans MS</vt:lpstr>
      <vt:lpstr>Thème Office</vt:lpstr>
      <vt:lpstr>Quiz de rentrée</vt:lpstr>
      <vt:lpstr>Question 1 : Réduire l’expression suivante </vt:lpstr>
      <vt:lpstr>Question 2 : Développer et réduire l’expression               suivante </vt:lpstr>
      <vt:lpstr>Question 3 : Développer l’expression suivante </vt:lpstr>
      <vt:lpstr>Question 4 : Dans le triangle ABC rectangle en A, calculer la longueur BC. </vt:lpstr>
      <vt:lpstr>Question 5 : Résoudre l’équation suivante </vt:lpstr>
      <vt:lpstr>Question 6 : Soit f(x)=3x+5     Calculer l’image de 9</vt:lpstr>
      <vt:lpstr>Question 7 : On a tracé la courbe représentative de la fonction f  Déterminer par lecture graphique le (ou les) antécédent(s) de 2 par la fonction f</vt:lpstr>
      <vt:lpstr>Question 8 : Décomposer 600 en produit de facteurs premiers </vt:lpstr>
      <vt:lpstr>Présentation PowerPoint</vt:lpstr>
      <vt:lpstr>Présentation PowerPoint</vt:lpstr>
      <vt:lpstr>Question 1 : Réduire l’expression suivante </vt:lpstr>
      <vt:lpstr>Question 2 : Développer et réduire l’expression suivante </vt:lpstr>
      <vt:lpstr>Question 3 : Développer l’expression suivante </vt:lpstr>
      <vt:lpstr>Question 4 : Dans le triangle ABC rectangle en A, calculer la longueur BC. </vt:lpstr>
      <vt:lpstr>Question 5 : Résoudre l’équation suivante </vt:lpstr>
      <vt:lpstr>Question 6 : Soit f(x)=3x+5     Calculer l’image de 9</vt:lpstr>
      <vt:lpstr>Question 7 : On a tracé la courbe représentative de la fonction f  Déterminer par lecture graphique le (ou les) antécédent(s) de 2 par la fonction f</vt:lpstr>
      <vt:lpstr>Question 8 : Décomposer 600 en produit de facteur premier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QF cosinus</dc:title>
  <dc:creator>Patrick Bonnay</dc:creator>
  <cp:lastModifiedBy>Florence TOURNIER</cp:lastModifiedBy>
  <cp:revision>21</cp:revision>
  <dcterms:created xsi:type="dcterms:W3CDTF">2024-04-07T16:08:47Z</dcterms:created>
  <dcterms:modified xsi:type="dcterms:W3CDTF">2025-09-01T18:00:33Z</dcterms:modified>
</cp:coreProperties>
</file>