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9" r:id="rId4"/>
    <p:sldId id="271" r:id="rId5"/>
    <p:sldId id="259" r:id="rId6"/>
    <p:sldId id="260" r:id="rId7"/>
    <p:sldId id="261" r:id="rId8"/>
    <p:sldId id="262" r:id="rId9"/>
    <p:sldId id="270" r:id="rId10"/>
    <p:sldId id="267" r:id="rId11"/>
    <p:sldId id="273" r:id="rId12"/>
    <p:sldId id="272" r:id="rId13"/>
    <p:sldId id="274" r:id="rId14"/>
    <p:sldId id="275" r:id="rId15"/>
    <p:sldId id="281" r:id="rId16"/>
    <p:sldId id="277" r:id="rId17"/>
    <p:sldId id="278" r:id="rId18"/>
    <p:sldId id="279" r:id="rId19"/>
    <p:sldId id="282" r:id="rId20"/>
    <p:sldId id="283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B33AF-20F6-4359-A9D9-8FF26F97A44A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0F077-53F6-4813-9584-B740D66246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51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80B28D-5BB2-1050-227D-AB36A1404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94255D2-39E2-DE6F-1834-CB587A88A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CEA9E8-03DB-4AFD-04E4-744C280CF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4C7622-D7E6-4CEB-24E7-2EF22A5E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6D7DE0-2E8D-F7CE-EF0F-D0148C1BD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19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6780C6-9EBE-3EB7-627A-D08894C82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31024E4-17A2-2B26-D6F9-225896105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EC7398-F20D-7367-2AB0-FD1D7363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20884E-EB39-4176-9A59-A7861B846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513D5D-B7E1-3909-2688-E864F0E03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96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D7095C-1121-56D4-81E9-9945DE8EE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CEDB0E-A66D-58FD-FD5C-83DA94658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C6264E-CEC9-8BC4-A7E8-5F08367BB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067775-09E6-0277-CEBE-C99679583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BF6F3C-72EB-204A-27BA-343327FC2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35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EC6F26-80B9-F5C2-E587-AF57C45AD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4269E0-398E-7151-F3E8-5572B70FB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9B4D8E-39A3-3440-954D-D48D729D3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891B28-DB2B-0F81-DB13-32FFB1BE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FBAF80-4894-A69B-A1E9-5CDE2AE53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99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92218-509B-2AF3-130A-9A79EE77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BF3A53-18FC-3240-C970-E7DC31F71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A6E58C-3C38-D373-FDD6-606EDF17E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7FC55A-372D-A17B-945B-ABB01304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E5227-9385-BAFF-AC4F-CD69B1B32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495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AB38C8-D8EC-0364-7F38-06B9A3B8B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4F1C80-FD0C-C3CB-662E-8DA16516C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B97B7F-AA3F-44E6-B877-A2E8D06ED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115811-5B88-A3B0-75FD-F58B25460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6789FF-6C01-AB16-058B-985CD69C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4D4520-7A3A-5433-E9E8-2DF6FEC07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505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60EE58-56A3-34AC-30F5-528B9E71E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BECC88-1E7D-C7DF-44EF-AF6AF354A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5043641-BF0C-959C-FEDE-3D9D071EB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475B680-9804-2745-2504-AD1ADFAE56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5089E33-B249-CB23-863E-45EAFF6A62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C0CECA9-3EBA-DB55-1061-C43A5D865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38A49F-C469-597D-F97F-28D52C69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D54F2C6-6FD6-74E3-573A-AFB9CD18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37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3529CE-2420-DADD-AF04-EAD64254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AD84AFD-26BC-E347-314D-62DB9FF5D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E1C332-5BFF-7401-3BAE-AAA31595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AE4988-B149-067D-9799-58F79542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54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8437E20-83F6-00AA-0C14-B9EE447C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FAE0EC-D745-9C55-E3B9-D43D9622B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87AA045-5F14-4DE9-CEB9-C63A461A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84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26F0C-193D-5479-7482-F76CCAB7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EF30DD-2FF9-49BD-889E-776D62C3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73AC95-8059-CAFA-20AD-7DE0BD7705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CB97DA-C824-0A56-6BE2-902C8FF39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715D88-A4BA-39B9-A44A-2C545F40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7D7458-43FF-FE25-C708-976064DCC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39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B3612D-2511-A8BE-A612-1D7043936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D887F0-A4A0-7FD8-311D-F212651F7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4ED432-A50A-732D-4929-72DAE5911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53E2D6-E5E1-0C24-9C2A-0B508B54E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8C7EA9-63C8-D7FF-A5B1-5A24A669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B20449-F163-60F4-BEC8-BA47B45E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34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6080E94-A05F-DFD5-A580-91902C14D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9CF12B-CCD9-7ED8-4CE4-95243802C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2D06FB-9348-3E4F-8F59-23DF35C06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B4E09-A4EF-4779-8C98-BB00EC1BC9B3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5A6143-B013-D2E9-1204-A0357FF07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D4F88E-B328-8B42-02CE-2DFA35A5D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B7C4E-F169-4C41-94DF-51504409BC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43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6.png"/><Relationship Id="rId7" Type="http://schemas.openxmlformats.org/officeDocument/2006/relationships/image" Target="../media/image24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4185" y="-103954"/>
            <a:ext cx="9144000" cy="2387600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Quiz de rentrée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513964-80E5-A9C8-BA5C-48D28F990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7343" y="2731239"/>
            <a:ext cx="9144000" cy="1655762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Comic Sans MS" panose="030F0702030302020204" pitchFamily="66" charset="0"/>
              </a:rPr>
              <a:t>Première STMG3 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028AACE-DFC7-E2CD-3309-26A2643D9348}"/>
              </a:ext>
            </a:extLst>
          </p:cNvPr>
          <p:cNvSpPr txBox="1"/>
          <p:nvPr/>
        </p:nvSpPr>
        <p:spPr>
          <a:xfrm>
            <a:off x="2854820" y="4277683"/>
            <a:ext cx="5968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Comic Sans MS" panose="030F0702030302020204" pitchFamily="66" charset="0"/>
              </a:rPr>
              <a:t>Les détails des calculs sont à écrire sur votre feuille . </a:t>
            </a:r>
          </a:p>
        </p:txBody>
      </p:sp>
    </p:spTree>
    <p:extLst>
      <p:ext uri="{BB962C8B-B14F-4D97-AF65-F5344CB8AC3E}">
        <p14:creationId xmlns:p14="http://schemas.microsoft.com/office/powerpoint/2010/main" val="7322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38CA1576-827B-EEE9-ED2B-F12A4CF23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974" y="1870625"/>
            <a:ext cx="10215397" cy="311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17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B85812BD-FE26-E5C6-35BA-1B9667516319}"/>
              </a:ext>
            </a:extLst>
          </p:cNvPr>
          <p:cNvSpPr txBox="1"/>
          <p:nvPr/>
        </p:nvSpPr>
        <p:spPr>
          <a:xfrm>
            <a:off x="757084" y="648929"/>
            <a:ext cx="51226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Correction</a:t>
            </a:r>
          </a:p>
        </p:txBody>
      </p:sp>
      <p:pic>
        <p:nvPicPr>
          <p:cNvPr id="1026" name="Picture 2" descr="Correction Icon - Download in Colored Outline Style">
            <a:extLst>
              <a:ext uri="{FF2B5EF4-FFF2-40B4-BE49-F238E27FC236}">
                <a16:creationId xmlns:a16="http://schemas.microsoft.com/office/drawing/2014/main" id="{783FECBB-14F8-5DFF-5D97-957472F0F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690" y="725130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506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4" y="260360"/>
            <a:ext cx="9464842" cy="658761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1 : Réduire l’expression suivante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2C9F5BE-C979-F902-B5C3-BCF156FBB030}"/>
                  </a:ext>
                </a:extLst>
              </p:cNvPr>
              <p:cNvSpPr txBox="1"/>
              <p:nvPr/>
            </p:nvSpPr>
            <p:spPr>
              <a:xfrm>
                <a:off x="1617406" y="1374822"/>
                <a:ext cx="6177460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=2+11</m:t>
                      </m:r>
                      <m:r>
                        <a:rPr lang="fr-FR" sz="5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fr-FR" sz="5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fr-FR" sz="5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2C9F5BE-C979-F902-B5C3-BCF156FBB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406" y="1374822"/>
                <a:ext cx="6177460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9FEFFD8-A5F4-7B6F-4D22-C491357244C2}"/>
                  </a:ext>
                </a:extLst>
              </p:cNvPr>
              <p:cNvSpPr txBox="1"/>
              <p:nvPr/>
            </p:nvSpPr>
            <p:spPr>
              <a:xfrm>
                <a:off x="1519083" y="2359525"/>
                <a:ext cx="6164573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FR" sz="5000" b="0" dirty="0"/>
                  <a:t>     </a:t>
                </a:r>
                <a14:m>
                  <m:oMath xmlns:m="http://schemas.openxmlformats.org/officeDocument/2006/math"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=2+5</m:t>
                    </m:r>
                    <m:r>
                      <a:rPr lang="fr-FR" sz="5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+11</m:t>
                    </m:r>
                    <m:r>
                      <a:rPr lang="fr-FR" sz="5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fr-FR" sz="5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fr-FR" sz="50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9FEFFD8-A5F4-7B6F-4D22-C491357244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9083" y="2359525"/>
                <a:ext cx="6164573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7E90BCC7-D404-DB8C-F523-FC081BA22ADA}"/>
                  </a:ext>
                </a:extLst>
              </p:cNvPr>
              <p:cNvSpPr txBox="1"/>
              <p:nvPr/>
            </p:nvSpPr>
            <p:spPr>
              <a:xfrm>
                <a:off x="1617406" y="3344228"/>
                <a:ext cx="3199594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    =7</m:t>
                      </m:r>
                      <m:r>
                        <a:rPr lang="fr-FR" sz="5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5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fr-FR" sz="5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7E90BCC7-D404-DB8C-F523-FC081BA22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406" y="3344228"/>
                <a:ext cx="3199594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44944"/>
      </p:ext>
    </p:extLst>
  </p:cSld>
  <p:clrMapOvr>
    <a:masterClrMapping/>
  </p:clrMapOvr>
  <p:transition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135" y="275302"/>
            <a:ext cx="11100619" cy="589935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2 : Développer et réduire l’expression suivante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67462CC3-3FA0-7031-484C-CABE38CA4433}"/>
                  </a:ext>
                </a:extLst>
              </p:cNvPr>
              <p:cNvSpPr txBox="1"/>
              <p:nvPr/>
            </p:nvSpPr>
            <p:spPr>
              <a:xfrm>
                <a:off x="978309" y="1414151"/>
                <a:ext cx="5796074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5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5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50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fr-FR" sz="5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5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sz="5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+12</m:t>
                          </m:r>
                        </m:e>
                      </m:d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67462CC3-3FA0-7031-484C-CABE38CA44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309" y="1414151"/>
                <a:ext cx="5796074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A7C034C-5568-87F9-E547-34D12DB1D8B5}"/>
                  </a:ext>
                </a:extLst>
              </p:cNvPr>
              <p:cNvSpPr txBox="1"/>
              <p:nvPr/>
            </p:nvSpPr>
            <p:spPr>
              <a:xfrm>
                <a:off x="978309" y="2490783"/>
                <a:ext cx="10214206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FR" sz="5000" b="0" dirty="0"/>
                  <a:t>     </a:t>
                </a:r>
                <a14:m>
                  <m:oMath xmlns:m="http://schemas.openxmlformats.org/officeDocument/2006/math"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5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fr-FR" sz="5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5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fr-FR" sz="50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fr-FR" sz="5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+3×</m:t>
                    </m:r>
                    <m:r>
                      <a:rPr lang="fr-FR" sz="50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+3×</m:t>
                    </m:r>
                    <m:r>
                      <a:rPr lang="fr-FR" sz="50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fr-FR" sz="50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A7C034C-5568-87F9-E547-34D12DB1D8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309" y="2490783"/>
                <a:ext cx="10214206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736213F-F9D5-4243-1B75-5684C5B4BC4C}"/>
                  </a:ext>
                </a:extLst>
              </p:cNvPr>
              <p:cNvSpPr txBox="1"/>
              <p:nvPr/>
            </p:nvSpPr>
            <p:spPr>
              <a:xfrm>
                <a:off x="978309" y="3567415"/>
                <a:ext cx="9516003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FR" sz="5000" b="0" dirty="0"/>
                  <a:t>     </a:t>
                </a:r>
                <a14:m>
                  <m:oMath xmlns:m="http://schemas.openxmlformats.org/officeDocument/2006/math"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5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 +    12</m:t>
                    </m:r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   +   3</m:t>
                    </m:r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  +   36</m:t>
                    </m:r>
                  </m:oMath>
                </a14:m>
                <a:endParaRPr lang="fr-FR" sz="5000" b="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736213F-F9D5-4243-1B75-5684C5B4BC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309" y="3567415"/>
                <a:ext cx="9516003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0184993-6D7E-7E7A-7F76-FCFF4BFC2F62}"/>
                  </a:ext>
                </a:extLst>
              </p:cNvPr>
              <p:cNvSpPr txBox="1"/>
              <p:nvPr/>
            </p:nvSpPr>
            <p:spPr>
              <a:xfrm>
                <a:off x="978309" y="4644047"/>
                <a:ext cx="9588330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fr-FR" sz="5000" b="0" dirty="0"/>
                  <a:t>     </a:t>
                </a:r>
                <a14:m>
                  <m:oMath xmlns:m="http://schemas.openxmlformats.org/officeDocument/2006/math"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5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  +            15</m:t>
                    </m:r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           +   36</m:t>
                    </m:r>
                  </m:oMath>
                </a14:m>
                <a:endParaRPr lang="fr-FR" sz="5000" b="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0184993-6D7E-7E7A-7F76-FCFF4BFC2F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309" y="4644047"/>
                <a:ext cx="9588330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780231"/>
      </p:ext>
    </p:extLst>
  </p:cSld>
  <p:clrMapOvr>
    <a:masterClrMapping/>
  </p:clrMapOvr>
  <p:transition advTm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452" y="363448"/>
            <a:ext cx="9464842" cy="553999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3 : Développer l’expression suivante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916E7650-744F-3EEE-36E4-ED3A6C2939C9}"/>
                  </a:ext>
                </a:extLst>
              </p:cNvPr>
              <p:cNvSpPr txBox="1"/>
              <p:nvPr/>
            </p:nvSpPr>
            <p:spPr>
              <a:xfrm>
                <a:off x="789686" y="1292942"/>
                <a:ext cx="4234597" cy="7694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5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5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5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fr-FR" sz="5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fr-FR" sz="5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fr-FR" sz="5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916E7650-744F-3EEE-36E4-ED3A6C293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86" y="1292942"/>
                <a:ext cx="4234597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87D0A80-9CA3-E7A2-CFB7-2311DE1528F0}"/>
                  </a:ext>
                </a:extLst>
              </p:cNvPr>
              <p:cNvSpPr txBox="1"/>
              <p:nvPr/>
            </p:nvSpPr>
            <p:spPr>
              <a:xfrm>
                <a:off x="789686" y="2437878"/>
                <a:ext cx="8147837" cy="7694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    =</m:t>
                      </m:r>
                      <m:sSup>
                        <m:sSupPr>
                          <m:ctrlPr>
                            <a:rPr lang="fr-FR" sz="5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5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fr-FR" sz="5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5000" b="0" i="0" smtClean="0">
                          <a:latin typeface="Cambria Math" panose="02040503050406030204" pitchFamily="18" charset="0"/>
                        </a:rPr>
                        <m:t>  +   2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fr-FR" sz="5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fr-FR" sz="50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fr-FR" sz="50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 +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fr-FR" sz="5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5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fr-FR" sz="5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087D0A80-9CA3-E7A2-CFB7-2311DE152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86" y="2437878"/>
                <a:ext cx="8147837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D8BC117E-B6E9-E2F8-BBAF-180B8D8A5616}"/>
                  </a:ext>
                </a:extLst>
              </p:cNvPr>
              <p:cNvSpPr txBox="1"/>
              <p:nvPr/>
            </p:nvSpPr>
            <p:spPr>
              <a:xfrm>
                <a:off x="789686" y="3504156"/>
                <a:ext cx="8147837" cy="7694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    =16</m:t>
                      </m:r>
                      <m:r>
                        <a:rPr lang="fr-FR" sz="5000" b="0" i="0" smtClean="0">
                          <a:latin typeface="Cambria Math" panose="02040503050406030204" pitchFamily="18" charset="0"/>
                        </a:rPr>
                        <m:t>  +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fr-FR" sz="5000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m:rPr>
                          <m:sty m:val="p"/>
                        </m:rPr>
                        <a:rPr lang="fr-FR" sz="50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fr-FR" sz="5000" b="0" i="0" smtClean="0">
                          <a:latin typeface="Cambria Math" panose="02040503050406030204" pitchFamily="18" charset="0"/>
                        </a:rPr>
                        <m:t>       +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fr-FR" sz="5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5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fr-FR" sz="50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5000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D8BC117E-B6E9-E2F8-BBAF-180B8D8A56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86" y="3504156"/>
                <a:ext cx="8147837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931344"/>
      </p:ext>
    </p:extLst>
  </p:cSld>
  <p:clrMapOvr>
    <a:masterClrMapping/>
  </p:clrMapOvr>
  <p:transition advTm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884" y="513348"/>
            <a:ext cx="11293642" cy="1010652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4 : Effectuer le calcul suivant </a:t>
            </a:r>
            <a:br>
              <a:rPr lang="fr-FR" sz="3200" dirty="0">
                <a:latin typeface="Comic Sans MS" panose="030F0702030302020204" pitchFamily="66" charset="0"/>
              </a:rPr>
            </a:br>
            <a:endParaRPr lang="fr-FR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CAAC6C9-DF3A-6A20-5FFE-3F10AD446FCF}"/>
                  </a:ext>
                </a:extLst>
              </p:cNvPr>
              <p:cNvSpPr txBox="1"/>
              <p:nvPr/>
            </p:nvSpPr>
            <p:spPr>
              <a:xfrm>
                <a:off x="1327355" y="1663799"/>
                <a:ext cx="7620000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FR" sz="5000" b="0" i="0">
                          <a:latin typeface="Cambria Math" panose="02040503050406030204" pitchFamily="18" charset="0"/>
                        </a:rPr>
                        <m:t>=16÷4+</m:t>
                      </m:r>
                      <m:d>
                        <m:dPr>
                          <m:ctrlPr>
                            <a:rPr lang="fr-FR" sz="5000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5000" b="0" i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fr-FR" sz="5000" b="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fr-FR" sz="5000" b="0" i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CAAC6C9-DF3A-6A20-5FFE-3F10AD446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355" y="1663799"/>
                <a:ext cx="7620000" cy="861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FA709EA9-99C4-5276-4933-1339FB4A270F}"/>
                  </a:ext>
                </a:extLst>
              </p:cNvPr>
              <p:cNvSpPr txBox="1"/>
              <p:nvPr/>
            </p:nvSpPr>
            <p:spPr>
              <a:xfrm>
                <a:off x="1327355" y="2848586"/>
                <a:ext cx="7620000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5000" b="0" dirty="0"/>
                  <a:t>        </a:t>
                </a:r>
                <a14:m>
                  <m:oMath xmlns:m="http://schemas.openxmlformats.org/officeDocument/2006/math">
                    <m:r>
                      <a:rPr lang="fr-FR" sz="5000" b="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5000" b="0" i="0" smtClean="0">
                        <a:latin typeface="Cambria Math" panose="02040503050406030204" pitchFamily="18" charset="0"/>
                      </a:rPr>
                      <m:t>      4     </m:t>
                    </m:r>
                    <m:r>
                      <a:rPr lang="fr-FR" sz="5000" b="0" i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50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fr-FR" sz="5000" b="0" i="1" smtClean="0">
                        <a:solidFill>
                          <a:srgbClr val="836967"/>
                        </a:solidFill>
                        <a:latin typeface="Cambria Math" panose="02040503050406030204" pitchFamily="18" charset="0"/>
                      </a:rPr>
                      <m:t>(−6)</m:t>
                    </m:r>
                  </m:oMath>
                </a14:m>
                <a:endParaRPr lang="fr-FR" sz="50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FA709EA9-99C4-5276-4933-1339FB4A27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355" y="2848586"/>
                <a:ext cx="7620000" cy="861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E2C769C9-9BE7-DF80-8DEE-B07CB6DCCE3F}"/>
                  </a:ext>
                </a:extLst>
              </p:cNvPr>
              <p:cNvSpPr txBox="1"/>
              <p:nvPr/>
            </p:nvSpPr>
            <p:spPr>
              <a:xfrm>
                <a:off x="1410929" y="3901541"/>
                <a:ext cx="7620000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5000" b="0" dirty="0"/>
                  <a:t>        </a:t>
                </a:r>
                <a14:m>
                  <m:oMath xmlns:m="http://schemas.openxmlformats.org/officeDocument/2006/math">
                    <m:r>
                      <a:rPr lang="fr-FR" sz="5000" b="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5000" b="0" i="0" smtClean="0">
                        <a:latin typeface="Cambria Math" panose="02040503050406030204" pitchFamily="18" charset="0"/>
                      </a:rPr>
                      <m:t>            −2</m:t>
                    </m:r>
                  </m:oMath>
                </a14:m>
                <a:endParaRPr lang="fr-FR" sz="50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E2C769C9-9BE7-DF80-8DEE-B07CB6DCC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929" y="3901541"/>
                <a:ext cx="7620000" cy="861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7213699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142" y="169219"/>
            <a:ext cx="9464842" cy="587865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5 : Résoudre l’équation suivante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ED033829-2572-5C11-E7AF-52C577C2A421}"/>
                  </a:ext>
                </a:extLst>
              </p:cNvPr>
              <p:cNvSpPr txBox="1"/>
              <p:nvPr/>
            </p:nvSpPr>
            <p:spPr>
              <a:xfrm>
                <a:off x="1291572" y="1085923"/>
                <a:ext cx="4001288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−21=4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ED033829-2572-5C11-E7AF-52C577C2A4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572" y="1085923"/>
                <a:ext cx="4001288" cy="7694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8F2EF9E-1481-759C-E009-8D8A2D56E75D}"/>
                  </a:ext>
                </a:extLst>
              </p:cNvPr>
              <p:cNvSpPr txBox="1"/>
              <p:nvPr/>
            </p:nvSpPr>
            <p:spPr>
              <a:xfrm>
                <a:off x="2786075" y="2056384"/>
                <a:ext cx="4001288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=4+21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8F2EF9E-1481-759C-E009-8D8A2D56E7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075" y="2056384"/>
                <a:ext cx="4001288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6054ABE4-900D-5EBE-4AC8-E1336CBB92FE}"/>
                  </a:ext>
                </a:extLst>
              </p:cNvPr>
              <p:cNvSpPr txBox="1"/>
              <p:nvPr/>
            </p:nvSpPr>
            <p:spPr>
              <a:xfrm>
                <a:off x="2879482" y="3026845"/>
                <a:ext cx="2882777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6054ABE4-900D-5EBE-4AC8-E1336CBB9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482" y="3026845"/>
                <a:ext cx="2882777" cy="7694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41639C8-7A54-4D50-3E82-37DED2FF380C}"/>
                  </a:ext>
                </a:extLst>
              </p:cNvPr>
              <p:cNvSpPr txBox="1"/>
              <p:nvPr/>
            </p:nvSpPr>
            <p:spPr>
              <a:xfrm>
                <a:off x="3713045" y="3943722"/>
                <a:ext cx="2174249" cy="146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5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50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fr-FR" sz="50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41639C8-7A54-4D50-3E82-37DED2FF3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045" y="3943722"/>
                <a:ext cx="2174249" cy="14611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397942B-E6A9-C148-C880-7EDF9D5AB926}"/>
                  </a:ext>
                </a:extLst>
              </p:cNvPr>
              <p:cNvSpPr txBox="1"/>
              <p:nvPr/>
            </p:nvSpPr>
            <p:spPr>
              <a:xfrm>
                <a:off x="3786787" y="5825191"/>
                <a:ext cx="2174250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397942B-E6A9-C148-C880-7EDF9D5AB9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6787" y="5825191"/>
                <a:ext cx="2174250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èche : courbe vers la gauche 9">
            <a:extLst>
              <a:ext uri="{FF2B5EF4-FFF2-40B4-BE49-F238E27FC236}">
                <a16:creationId xmlns:a16="http://schemas.microsoft.com/office/drawing/2014/main" id="{5B2B2F45-43FF-3D8D-B975-8A9D35694187}"/>
              </a:ext>
            </a:extLst>
          </p:cNvPr>
          <p:cNvSpPr/>
          <p:nvPr/>
        </p:nvSpPr>
        <p:spPr>
          <a:xfrm>
            <a:off x="7242459" y="1268664"/>
            <a:ext cx="698090" cy="1172440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lèche : courbe vers la gauche 10">
            <a:extLst>
              <a:ext uri="{FF2B5EF4-FFF2-40B4-BE49-F238E27FC236}">
                <a16:creationId xmlns:a16="http://schemas.microsoft.com/office/drawing/2014/main" id="{E7542D4F-D3B2-1A58-4296-E3359EAA00FF}"/>
              </a:ext>
            </a:extLst>
          </p:cNvPr>
          <p:cNvSpPr/>
          <p:nvPr/>
        </p:nvSpPr>
        <p:spPr>
          <a:xfrm>
            <a:off x="7168716" y="3406944"/>
            <a:ext cx="771833" cy="1267331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976B13F8-AF1B-5F13-4678-207749F70C63}"/>
                  </a:ext>
                </a:extLst>
              </p:cNvPr>
              <p:cNvSpPr txBox="1"/>
              <p:nvPr/>
            </p:nvSpPr>
            <p:spPr>
              <a:xfrm>
                <a:off x="8079216" y="1388601"/>
                <a:ext cx="1332096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+21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976B13F8-AF1B-5F13-4678-207749F70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216" y="1388601"/>
                <a:ext cx="1332096" cy="769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64055A2-130D-51FB-70B9-C7E863A636AB}"/>
                  </a:ext>
                </a:extLst>
              </p:cNvPr>
              <p:cNvSpPr txBox="1"/>
              <p:nvPr/>
            </p:nvSpPr>
            <p:spPr>
              <a:xfrm>
                <a:off x="8246617" y="3559001"/>
                <a:ext cx="2131802" cy="769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÷(−5)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64055A2-130D-51FB-70B9-C7E863A63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6617" y="3559001"/>
                <a:ext cx="2131802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024560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882315" y="320843"/>
                <a:ext cx="10668000" cy="701712"/>
              </a:xfrm>
            </p:spPr>
            <p:txBody>
              <a:bodyPr>
                <a:normAutofit fontScale="90000"/>
              </a:bodyPr>
              <a:lstStyle/>
              <a:p>
                <a:pPr lvl="0" algn="l">
                  <a:lnSpc>
                    <a:spcPct val="200000"/>
                  </a:lnSpc>
                </a:pPr>
                <a:r>
                  <a:rPr lang="fr-FR" sz="3200" dirty="0">
                    <a:latin typeface="Comic Sans MS" panose="030F0702030302020204" pitchFamily="66" charset="0"/>
                  </a:rPr>
                  <a:t>Question 6 : Soit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    Calculer l’image de 9</a:t>
                </a:r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882315" y="320843"/>
                <a:ext cx="10668000" cy="701712"/>
              </a:xfrm>
              <a:blipFill>
                <a:blip r:embed="rId2"/>
                <a:stretch>
                  <a:fillRect l="-1257" b="-252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DF3BDB3-EECA-67E0-1FFB-01F2B6F39D81}"/>
                  </a:ext>
                </a:extLst>
              </p:cNvPr>
              <p:cNvSpPr txBox="1"/>
              <p:nvPr/>
            </p:nvSpPr>
            <p:spPr>
              <a:xfrm>
                <a:off x="668594" y="1889940"/>
                <a:ext cx="6096000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sz="5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=3×9+5</m:t>
                    </m:r>
                  </m:oMath>
                </a14:m>
                <a:r>
                  <a:rPr lang="fr-FR" sz="5000" dirty="0">
                    <a:latin typeface="Comic Sans MS" panose="030F0702030302020204" pitchFamily="66" charset="0"/>
                  </a:rPr>
                  <a:t> </a:t>
                </a:r>
                <a:endParaRPr lang="fr-FR" sz="50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4DF3BDB3-EECA-67E0-1FFB-01F2B6F39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94" y="1889940"/>
                <a:ext cx="6096000" cy="8617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E4C4DC22-DBC4-E9FB-7AF2-5A5CF5982983}"/>
                  </a:ext>
                </a:extLst>
              </p:cNvPr>
              <p:cNvSpPr txBox="1"/>
              <p:nvPr/>
            </p:nvSpPr>
            <p:spPr>
              <a:xfrm>
                <a:off x="668594" y="3084560"/>
                <a:ext cx="6096000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sz="5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5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d>
                    <m:r>
                      <a:rPr lang="fr-FR" sz="5000" b="0" i="1" smtClean="0">
                        <a:latin typeface="Cambria Math" panose="02040503050406030204" pitchFamily="18" charset="0"/>
                      </a:rPr>
                      <m:t>=   27  +5</m:t>
                    </m:r>
                  </m:oMath>
                </a14:m>
                <a:r>
                  <a:rPr lang="fr-FR" sz="5000" dirty="0">
                    <a:latin typeface="Comic Sans MS" panose="030F0702030302020204" pitchFamily="66" charset="0"/>
                  </a:rPr>
                  <a:t> </a:t>
                </a:r>
                <a:endParaRPr lang="fr-FR" sz="50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E4C4DC22-DBC4-E9FB-7AF2-5A5CF59829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94" y="3084560"/>
                <a:ext cx="6096000" cy="8617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70F232E-AED0-DC5B-C12E-162AB465E973}"/>
                  </a:ext>
                </a:extLst>
              </p:cNvPr>
              <p:cNvSpPr txBox="1"/>
              <p:nvPr/>
            </p:nvSpPr>
            <p:spPr>
              <a:xfrm>
                <a:off x="668594" y="4367670"/>
                <a:ext cx="6096000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fr-FR" sz="5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5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fr-FR" sz="5000" b="0" i="1" smtClean="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70F232E-AED0-DC5B-C12E-162AB465E9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94" y="4367670"/>
                <a:ext cx="6096000" cy="861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725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91744" y="442923"/>
                <a:ext cx="10889211" cy="864767"/>
              </a:xfrm>
            </p:spPr>
            <p:txBody>
              <a:bodyPr>
                <a:normAutofit fontScale="90000"/>
              </a:bodyPr>
              <a:lstStyle/>
              <a:p>
                <a:pPr lvl="0" algn="l">
                  <a:lnSpc>
                    <a:spcPct val="150000"/>
                  </a:lnSpc>
                </a:pPr>
                <a:r>
                  <a:rPr lang="fr-FR" sz="2000" dirty="0">
                    <a:latin typeface="Comic Sans MS" panose="030F0702030302020204" pitchFamily="66" charset="0"/>
                  </a:rPr>
                  <a:t>Question 7 : On a tracé la courbe représentative de la fonction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r-FR" sz="2000" dirty="0">
                    <a:latin typeface="Comic Sans MS" panose="030F0702030302020204" pitchFamily="66" charset="0"/>
                  </a:rPr>
                  <a:t> </a:t>
                </a:r>
                <a:br>
                  <a:rPr lang="fr-FR" sz="2000" dirty="0">
                    <a:latin typeface="Comic Sans MS" panose="030F0702030302020204" pitchFamily="66" charset="0"/>
                  </a:rPr>
                </a:br>
                <a:r>
                  <a:rPr lang="fr-FR" sz="2000" dirty="0">
                    <a:latin typeface="Comic Sans MS" panose="030F0702030302020204" pitchFamily="66" charset="0"/>
                  </a:rPr>
                  <a:t>Déterminer par lecture graphique le (ou les) antécédent(s) de 2 par la fonction 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fr-FR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91744" y="442923"/>
                <a:ext cx="10889211" cy="864767"/>
              </a:xfrm>
              <a:blipFill>
                <a:blip r:embed="rId2"/>
                <a:stretch>
                  <a:fillRect l="-448" b="-112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4868A731-0D72-3E77-7AAC-C8B5E84E6B6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25156"/>
          <a:stretch/>
        </p:blipFill>
        <p:spPr>
          <a:xfrm>
            <a:off x="904567" y="1307690"/>
            <a:ext cx="6322142" cy="4888517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36A6AC4-1B11-3CAA-8B93-A6FBFCB8BF0D}"/>
              </a:ext>
            </a:extLst>
          </p:cNvPr>
          <p:cNvCxnSpPr>
            <a:cxnSpLocks/>
          </p:cNvCxnSpPr>
          <p:nvPr/>
        </p:nvCxnSpPr>
        <p:spPr>
          <a:xfrm>
            <a:off x="1268362" y="3952567"/>
            <a:ext cx="5683044" cy="0"/>
          </a:xfrm>
          <a:prstGeom prst="line">
            <a:avLst/>
          </a:prstGeom>
          <a:ln w="57150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C7A5D3D3-13BA-B272-1C70-FF69BDDAD9FE}"/>
              </a:ext>
            </a:extLst>
          </p:cNvPr>
          <p:cNvCxnSpPr/>
          <p:nvPr/>
        </p:nvCxnSpPr>
        <p:spPr>
          <a:xfrm>
            <a:off x="2802194" y="3952567"/>
            <a:ext cx="0" cy="629265"/>
          </a:xfrm>
          <a:prstGeom prst="straightConnector1">
            <a:avLst/>
          </a:prstGeom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33E2977A-9158-E809-430D-050D31489E02}"/>
              </a:ext>
            </a:extLst>
          </p:cNvPr>
          <p:cNvCxnSpPr/>
          <p:nvPr/>
        </p:nvCxnSpPr>
        <p:spPr>
          <a:xfrm>
            <a:off x="5894447" y="3947655"/>
            <a:ext cx="0" cy="629265"/>
          </a:xfrm>
          <a:prstGeom prst="straightConnector1">
            <a:avLst/>
          </a:prstGeom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1">
                <a:extLst>
                  <a:ext uri="{FF2B5EF4-FFF2-40B4-BE49-F238E27FC236}">
                    <a16:creationId xmlns:a16="http://schemas.microsoft.com/office/drawing/2014/main" id="{77F681FA-0CAA-2788-F32A-1957B7B7A8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02801" y="2358334"/>
                <a:ext cx="3974690" cy="864768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 fontScale="90000" lnSpcReduction="10000"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lnSpc>
                    <a:spcPct val="150000"/>
                  </a:lnSpc>
                </a:pPr>
                <a:r>
                  <a:rPr lang="fr-FR" sz="2000" dirty="0">
                    <a:latin typeface="Comic Sans MS" panose="030F0702030302020204" pitchFamily="66" charset="0"/>
                  </a:rPr>
                  <a:t>Les antécédents de 2 par </a:t>
                </a:r>
                <a14:m>
                  <m:oMath xmlns:m="http://schemas.openxmlformats.org/officeDocument/2006/math">
                    <m:r>
                      <a:rPr lang="fr-FR" sz="200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r-FR" sz="2000" dirty="0">
                    <a:latin typeface="Comic Sans MS" panose="030F0702030302020204" pitchFamily="66" charset="0"/>
                  </a:rPr>
                  <a:t> sont donc – 4 et 6 </a:t>
                </a:r>
              </a:p>
            </p:txBody>
          </p:sp>
        </mc:Choice>
        <mc:Fallback xmlns="">
          <p:sp>
            <p:nvSpPr>
              <p:cNvPr id="10" name="Titre 1">
                <a:extLst>
                  <a:ext uri="{FF2B5EF4-FFF2-40B4-BE49-F238E27FC236}">
                    <a16:creationId xmlns:a16="http://schemas.microsoft.com/office/drawing/2014/main" id="{77F681FA-0CAA-2788-F32A-1957B7B7A8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801" y="2358334"/>
                <a:ext cx="3974690" cy="864768"/>
              </a:xfrm>
              <a:prstGeom prst="rect">
                <a:avLst/>
              </a:prstGeom>
              <a:blipFill>
                <a:blip r:embed="rId4"/>
                <a:stretch>
                  <a:fillRect l="-1227" b="-1126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53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354216" cy="679406"/>
          </a:xfrm>
        </p:spPr>
        <p:txBody>
          <a:bodyPr>
            <a:normAutofit/>
          </a:bodyPr>
          <a:lstStyle/>
          <a:p>
            <a:pPr lvl="0" algn="l">
              <a:lnSpc>
                <a:spcPct val="150000"/>
              </a:lnSpc>
            </a:pPr>
            <a:r>
              <a:rPr lang="fr-FR" sz="2600" dirty="0">
                <a:latin typeface="Comic Sans MS" panose="030F0702030302020204" pitchFamily="66" charset="0"/>
              </a:rPr>
              <a:t>Question 8 : Effectuer les calculs et donner le résultat sous forme simplifiée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1BE1F68-EEFE-E4ED-A11C-7FEA96180F5B}"/>
                  </a:ext>
                </a:extLst>
              </p:cNvPr>
              <p:cNvSpPr txBox="1"/>
              <p:nvPr/>
            </p:nvSpPr>
            <p:spPr>
              <a:xfrm>
                <a:off x="668585" y="826682"/>
                <a:ext cx="6096000" cy="8792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3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1BE1F68-EEFE-E4ED-A11C-7FEA96180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826682"/>
                <a:ext cx="6096000" cy="8792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8B5F526-D513-ABFC-CC76-C11648F8D9FB}"/>
                  </a:ext>
                </a:extLst>
              </p:cNvPr>
              <p:cNvSpPr txBox="1"/>
              <p:nvPr/>
            </p:nvSpPr>
            <p:spPr>
              <a:xfrm>
                <a:off x="668585" y="1940923"/>
                <a:ext cx="6096000" cy="887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360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3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fr-FR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×5</m:t>
                        </m:r>
                      </m:num>
                      <m:den>
                        <m:r>
                          <a:rPr lang="fr-FR" sz="36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fr-FR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×5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8B5F526-D513-ABFC-CC76-C11648F8D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1940923"/>
                <a:ext cx="6096000" cy="887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E2A2328C-DA02-FA3A-847D-3EA42745E302}"/>
                  </a:ext>
                </a:extLst>
              </p:cNvPr>
              <p:cNvSpPr txBox="1"/>
              <p:nvPr/>
            </p:nvSpPr>
            <p:spPr>
              <a:xfrm>
                <a:off x="668585" y="2989392"/>
                <a:ext cx="6096000" cy="8792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b="0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3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E2A2328C-DA02-FA3A-847D-3EA42745E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2989392"/>
                <a:ext cx="6096000" cy="8792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14014C0-CCF0-EE7E-BB30-9DFBB0B8A1CB}"/>
                  </a:ext>
                </a:extLst>
              </p:cNvPr>
              <p:cNvSpPr txBox="1"/>
              <p:nvPr/>
            </p:nvSpPr>
            <p:spPr>
              <a:xfrm>
                <a:off x="668585" y="4029910"/>
                <a:ext cx="6096000" cy="875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b="0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8+20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14014C0-CCF0-EE7E-BB30-9DFBB0B8A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4029910"/>
                <a:ext cx="6096000" cy="8757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95BD34D-9A38-14CB-2058-5B42427D603C}"/>
                  </a:ext>
                </a:extLst>
              </p:cNvPr>
              <p:cNvSpPr txBox="1"/>
              <p:nvPr/>
            </p:nvSpPr>
            <p:spPr>
              <a:xfrm>
                <a:off x="668585" y="5066966"/>
                <a:ext cx="6096000" cy="875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b="0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95BD34D-9A38-14CB-2058-5B42427D6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5066966"/>
                <a:ext cx="6096000" cy="8757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7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3348"/>
            <a:ext cx="9464842" cy="1010652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1 : Réduire l’expression suivante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CEEE059-3B57-7C42-0788-4C9BDB5F2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8969" y="2494742"/>
            <a:ext cx="7331178" cy="93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98722"/>
      </p:ext>
    </p:extLst>
  </p:cSld>
  <p:clrMapOvr>
    <a:masterClrMapping/>
  </p:clrMapOvr>
  <p:transition advTm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354216" cy="679406"/>
          </a:xfrm>
        </p:spPr>
        <p:txBody>
          <a:bodyPr>
            <a:normAutofit/>
          </a:bodyPr>
          <a:lstStyle/>
          <a:p>
            <a:pPr lvl="0" algn="l">
              <a:lnSpc>
                <a:spcPct val="150000"/>
              </a:lnSpc>
            </a:pPr>
            <a:r>
              <a:rPr lang="fr-FR" sz="2600" dirty="0">
                <a:latin typeface="Comic Sans MS" panose="030F0702030302020204" pitchFamily="66" charset="0"/>
              </a:rPr>
              <a:t>Question 8 : Effectuer les calculs et donner le résultat sous forme simplifiée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1BE1F68-EEFE-E4ED-A11C-7FEA96180F5B}"/>
                  </a:ext>
                </a:extLst>
              </p:cNvPr>
              <p:cNvSpPr txBox="1"/>
              <p:nvPr/>
            </p:nvSpPr>
            <p:spPr>
              <a:xfrm>
                <a:off x="668585" y="826682"/>
                <a:ext cx="6096000" cy="8792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3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21BE1F68-EEFE-E4ED-A11C-7FEA96180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826682"/>
                <a:ext cx="6096000" cy="8792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8B5F526-D513-ABFC-CC76-C11648F8D9FB}"/>
                  </a:ext>
                </a:extLst>
              </p:cNvPr>
              <p:cNvSpPr txBox="1"/>
              <p:nvPr/>
            </p:nvSpPr>
            <p:spPr>
              <a:xfrm>
                <a:off x="668585" y="1940923"/>
                <a:ext cx="6096000" cy="8871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360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600" b="0" i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3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fr-FR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×5</m:t>
                        </m:r>
                      </m:num>
                      <m:den>
                        <m:r>
                          <a:rPr lang="fr-FR" sz="360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fr-FR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×5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58B5F526-D513-ABFC-CC76-C11648F8D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1940923"/>
                <a:ext cx="6096000" cy="8871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E2A2328C-DA02-FA3A-847D-3EA42745E302}"/>
                  </a:ext>
                </a:extLst>
              </p:cNvPr>
              <p:cNvSpPr txBox="1"/>
              <p:nvPr/>
            </p:nvSpPr>
            <p:spPr>
              <a:xfrm>
                <a:off x="668585" y="2989392"/>
                <a:ext cx="6096000" cy="8792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b="0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36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36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E2A2328C-DA02-FA3A-847D-3EA42745E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2989392"/>
                <a:ext cx="6096000" cy="8792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14014C0-CCF0-EE7E-BB30-9DFBB0B8A1CB}"/>
                  </a:ext>
                </a:extLst>
              </p:cNvPr>
              <p:cNvSpPr txBox="1"/>
              <p:nvPr/>
            </p:nvSpPr>
            <p:spPr>
              <a:xfrm>
                <a:off x="668585" y="4029910"/>
                <a:ext cx="6096000" cy="875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b="0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8+20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14014C0-CCF0-EE7E-BB30-9DFBB0B8A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4029910"/>
                <a:ext cx="6096000" cy="8757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95BD34D-9A38-14CB-2058-5B42427D603C}"/>
                  </a:ext>
                </a:extLst>
              </p:cNvPr>
              <p:cNvSpPr txBox="1"/>
              <p:nvPr/>
            </p:nvSpPr>
            <p:spPr>
              <a:xfrm>
                <a:off x="668585" y="5066966"/>
                <a:ext cx="6096000" cy="875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b="0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95BD34D-9A38-14CB-2058-5B42427D6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585" y="5066966"/>
                <a:ext cx="6096000" cy="8757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D6F99E5-9E43-A87B-2FE0-314C8D17F050}"/>
                  </a:ext>
                </a:extLst>
              </p:cNvPr>
              <p:cNvSpPr txBox="1"/>
              <p:nvPr/>
            </p:nvSpPr>
            <p:spPr>
              <a:xfrm>
                <a:off x="5658457" y="2828089"/>
                <a:ext cx="6096000" cy="8792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3600" b="0" dirty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</m:t>
                    </m:r>
                    <m:r>
                      <a:rPr lang="fr-FR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7×4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7×5</m:t>
                        </m:r>
                      </m:den>
                    </m:f>
                    <m:r>
                      <a:rPr lang="fr-FR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fr-FR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D6F99E5-9E43-A87B-2FE0-314C8D17F0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8457" y="2828089"/>
                <a:ext cx="6096000" cy="879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244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3348"/>
            <a:ext cx="9464842" cy="1010652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2 : Développer et réduire l’expression suivante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B937332-9001-B3EA-8F0B-9614F2BD5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653" y="2369784"/>
            <a:ext cx="6525536" cy="139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56029"/>
      </p:ext>
    </p:extLst>
  </p:cSld>
  <p:clrMapOvr>
    <a:masterClrMapping/>
  </p:clrMapOvr>
  <p:transition advTm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3348"/>
            <a:ext cx="9464842" cy="1010652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3 : Développer l’expression suivante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916E7650-744F-3EEE-36E4-ED3A6C2939C9}"/>
                  </a:ext>
                </a:extLst>
              </p:cNvPr>
              <p:cNvSpPr txBox="1"/>
              <p:nvPr/>
            </p:nvSpPr>
            <p:spPr>
              <a:xfrm>
                <a:off x="2792362" y="2089355"/>
                <a:ext cx="5968180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4+</m:t>
                              </m:r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916E7650-744F-3EEE-36E4-ED3A6C293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2362" y="2089355"/>
                <a:ext cx="5968180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153591"/>
      </p:ext>
    </p:extLst>
  </p:cSld>
  <p:clrMapOvr>
    <a:masterClrMapping/>
  </p:clrMapOvr>
  <p:transition advTm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6884" y="513348"/>
            <a:ext cx="11293642" cy="1010652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4 : Effectuer le calcul suivant </a:t>
            </a:r>
            <a:br>
              <a:rPr lang="fr-FR" sz="3200" dirty="0">
                <a:latin typeface="Comic Sans MS" panose="030F0702030302020204" pitchFamily="66" charset="0"/>
              </a:rPr>
            </a:br>
            <a:endParaRPr lang="fr-FR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CAAC6C9-DF3A-6A20-5FFE-3F10AD446FCF}"/>
                  </a:ext>
                </a:extLst>
              </p:cNvPr>
              <p:cNvSpPr txBox="1"/>
              <p:nvPr/>
            </p:nvSpPr>
            <p:spPr>
              <a:xfrm>
                <a:off x="1327355" y="1663799"/>
                <a:ext cx="7620000" cy="8617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50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fr-FR" sz="5000" b="0" i="0">
                          <a:latin typeface="Cambria Math" panose="02040503050406030204" pitchFamily="18" charset="0"/>
                        </a:rPr>
                        <m:t>=16÷4+</m:t>
                      </m:r>
                      <m:d>
                        <m:dPr>
                          <m:ctrlPr>
                            <a:rPr lang="fr-FR" sz="5000" b="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5000" b="0" i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fr-FR" sz="5000" b="0" i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fr-FR" sz="5000" b="0" i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fr-FR" sz="50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0CAAC6C9-DF3A-6A20-5FFE-3F10AD446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7355" y="1663799"/>
                <a:ext cx="7620000" cy="8617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13195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3348"/>
            <a:ext cx="9464842" cy="1010652"/>
          </a:xfrm>
        </p:spPr>
        <p:txBody>
          <a:bodyPr>
            <a:normAutofit/>
          </a:bodyPr>
          <a:lstStyle/>
          <a:p>
            <a:pPr lvl="0" algn="l"/>
            <a:r>
              <a:rPr lang="fr-FR" sz="3200" dirty="0">
                <a:latin typeface="Comic Sans MS" panose="030F0702030302020204" pitchFamily="66" charset="0"/>
              </a:rPr>
              <a:t>Question 5 : Résoudre l’équation suivante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215862F-9DDB-F3BD-57EA-C3E1137AC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881" y="2362051"/>
            <a:ext cx="4686954" cy="1066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9581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882315" y="320843"/>
                <a:ext cx="10668000" cy="1957136"/>
              </a:xfrm>
            </p:spPr>
            <p:txBody>
              <a:bodyPr>
                <a:normAutofit/>
              </a:bodyPr>
              <a:lstStyle/>
              <a:p>
                <a:pPr lvl="0" algn="l">
                  <a:lnSpc>
                    <a:spcPct val="200000"/>
                  </a:lnSpc>
                </a:pPr>
                <a:r>
                  <a:rPr lang="fr-FR" sz="3200" dirty="0">
                    <a:latin typeface="Comic Sans MS" panose="030F0702030302020204" pitchFamily="66" charset="0"/>
                  </a:rPr>
                  <a:t>Question 6 : Soit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fr-FR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</a:t>
                </a:r>
                <a:br>
                  <a:rPr lang="fr-FR" sz="3200" dirty="0">
                    <a:latin typeface="Comic Sans MS" panose="030F0702030302020204" pitchFamily="66" charset="0"/>
                  </a:rPr>
                </a:br>
                <a:r>
                  <a:rPr lang="fr-FR" sz="3200" dirty="0">
                    <a:latin typeface="Comic Sans MS" panose="030F0702030302020204" pitchFamily="66" charset="0"/>
                  </a:rPr>
                  <a:t>Calculer l’image de 9</a:t>
                </a:r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882315" y="320843"/>
                <a:ext cx="10668000" cy="1957136"/>
              </a:xfrm>
              <a:blipFill>
                <a:blip r:embed="rId2"/>
                <a:stretch>
                  <a:fillRect l="-1486" b="-1028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36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91744" y="442923"/>
                <a:ext cx="11552872" cy="1572690"/>
              </a:xfrm>
            </p:spPr>
            <p:txBody>
              <a:bodyPr>
                <a:normAutofit fontScale="90000"/>
              </a:bodyPr>
              <a:lstStyle/>
              <a:p>
                <a:pPr lvl="0" algn="l">
                  <a:lnSpc>
                    <a:spcPct val="150000"/>
                  </a:lnSpc>
                </a:pPr>
                <a:r>
                  <a:rPr lang="fr-FR" sz="3200" dirty="0">
                    <a:latin typeface="Comic Sans MS" panose="030F0702030302020204" pitchFamily="66" charset="0"/>
                  </a:rPr>
                  <a:t>Question 7 : On a tracé la courbe représentative de la fonction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fr-FR" sz="3200" dirty="0">
                    <a:latin typeface="Comic Sans MS" panose="030F0702030302020204" pitchFamily="66" charset="0"/>
                  </a:rPr>
                  <a:t> </a:t>
                </a:r>
                <a:br>
                  <a:rPr lang="fr-FR" sz="3200" dirty="0">
                    <a:latin typeface="Comic Sans MS" panose="030F0702030302020204" pitchFamily="66" charset="0"/>
                  </a:rPr>
                </a:br>
                <a:r>
                  <a:rPr lang="fr-FR" sz="3200" dirty="0">
                    <a:latin typeface="Comic Sans MS" panose="030F0702030302020204" pitchFamily="66" charset="0"/>
                  </a:rPr>
                  <a:t>Déterminer par lecture graphique le (ou les) antécédent(s) de 2 par la fonction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fr-FR" sz="3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itre 1">
                <a:extLst>
                  <a:ext uri="{FF2B5EF4-FFF2-40B4-BE49-F238E27FC236}">
                    <a16:creationId xmlns:a16="http://schemas.microsoft.com/office/drawing/2014/main" id="{0CB685E9-D06F-046A-9408-B9220EF501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91744" y="442923"/>
                <a:ext cx="11552872" cy="1572690"/>
              </a:xfrm>
              <a:blipFill>
                <a:blip r:embed="rId2"/>
                <a:stretch>
                  <a:fillRect l="-1108" t="-22481" b="-1085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4868A731-0D72-3E77-7AAC-C8B5E84E6B6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1132" b="28341"/>
          <a:stretch>
            <a:fillRect/>
          </a:stretch>
        </p:blipFill>
        <p:spPr>
          <a:xfrm>
            <a:off x="3535053" y="1779943"/>
            <a:ext cx="7279216" cy="455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513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685E9-D06F-046A-9408-B9220EF50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564" y="433089"/>
            <a:ext cx="11552872" cy="1287555"/>
          </a:xfrm>
        </p:spPr>
        <p:txBody>
          <a:bodyPr>
            <a:normAutofit fontScale="90000"/>
          </a:bodyPr>
          <a:lstStyle/>
          <a:p>
            <a:pPr lvl="0" algn="l">
              <a:lnSpc>
                <a:spcPct val="150000"/>
              </a:lnSpc>
            </a:pPr>
            <a:r>
              <a:rPr lang="fr-FR" sz="3200" dirty="0">
                <a:latin typeface="Comic Sans MS" panose="030F0702030302020204" pitchFamily="66" charset="0"/>
              </a:rPr>
              <a:t>Question 8 : Effectuer les calculs et donner le résultats sous forme simplifiée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D99724E2-103F-CBAF-3F54-EF6D34AA5752}"/>
                  </a:ext>
                </a:extLst>
              </p:cNvPr>
              <p:cNvSpPr txBox="1"/>
              <p:nvPr/>
            </p:nvSpPr>
            <p:spPr>
              <a:xfrm>
                <a:off x="2723535" y="1720644"/>
                <a:ext cx="6096000" cy="11851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fr-FR" sz="5000" dirty="0">
                    <a:solidFill>
                      <a:srgbClr val="836967"/>
                    </a:solidFill>
                  </a:rPr>
                  <a:t>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5000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00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5000" i="0">
                            <a:latin typeface="Cambria Math" panose="02040503050406030204" pitchFamily="18" charset="0"/>
                          </a:rPr>
                          <m:t>35</m:t>
                        </m:r>
                      </m:den>
                    </m:f>
                    <m:r>
                      <a:rPr lang="fr-FR" sz="5000" i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sz="50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5000" i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5000" i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fr-FR" sz="50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D99724E2-103F-CBAF-3F54-EF6D34AA5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535" y="1720644"/>
                <a:ext cx="6096000" cy="1185196"/>
              </a:xfrm>
              <a:prstGeom prst="rect">
                <a:avLst/>
              </a:prstGeom>
              <a:blipFill>
                <a:blip r:embed="rId2"/>
                <a:stretch>
                  <a:fillRect l="-4800" b="-1435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836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436</Words>
  <Application>Microsoft Office PowerPoint</Application>
  <PresentationFormat>Grand écran</PresentationFormat>
  <Paragraphs>59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7" baseType="lpstr">
      <vt:lpstr>Aptos</vt:lpstr>
      <vt:lpstr>Arial</vt:lpstr>
      <vt:lpstr>Calibri</vt:lpstr>
      <vt:lpstr>Calibri Light</vt:lpstr>
      <vt:lpstr>Cambria Math</vt:lpstr>
      <vt:lpstr>Comic Sans MS</vt:lpstr>
      <vt:lpstr>Thème Office</vt:lpstr>
      <vt:lpstr>Quiz de rentrée</vt:lpstr>
      <vt:lpstr>Question 1 : Réduire l’expression suivante </vt:lpstr>
      <vt:lpstr>Question 2 : Développer et réduire l’expression suivante </vt:lpstr>
      <vt:lpstr>Question 3 : Développer l’expression suivante </vt:lpstr>
      <vt:lpstr>Question 4 : Effectuer le calcul suivant  </vt:lpstr>
      <vt:lpstr>Question 5 : Résoudre l’équation suivante </vt:lpstr>
      <vt:lpstr>Question 6 : Soit f(x)=3x+5  Calculer l’image de 9</vt:lpstr>
      <vt:lpstr>Question 7 : On a tracé la courbe représentative de la fonction f  Déterminer par lecture graphique le (ou les) antécédent(s) de 2 par la fonction f</vt:lpstr>
      <vt:lpstr>Question 8 : Effectuer les calculs et donner le résultats sous forme simplifiée </vt:lpstr>
      <vt:lpstr>Présentation PowerPoint</vt:lpstr>
      <vt:lpstr>Présentation PowerPoint</vt:lpstr>
      <vt:lpstr>Question 1 : Réduire l’expression suivante </vt:lpstr>
      <vt:lpstr>Question 2 : Développer et réduire l’expression suivante </vt:lpstr>
      <vt:lpstr>Question 3 : Développer l’expression suivante </vt:lpstr>
      <vt:lpstr>Question 4 : Effectuer le calcul suivant  </vt:lpstr>
      <vt:lpstr>Question 5 : Résoudre l’équation suivante </vt:lpstr>
      <vt:lpstr>Question 6 : Soit f(x)=3x+5     Calculer l’image de 9</vt:lpstr>
      <vt:lpstr>Question 7 : On a tracé la courbe représentative de la fonction f  Déterminer par lecture graphique le (ou les) antécédent(s) de 2 par la fonction f</vt:lpstr>
      <vt:lpstr>Question 8 : Effectuer les calculs et donner le résultat sous forme simplifiée </vt:lpstr>
      <vt:lpstr>Question 8 : Effectuer les calculs et donner le résultat sous forme simplifiée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QF cosinus</dc:title>
  <dc:creator>Patrick Bonnay</dc:creator>
  <cp:lastModifiedBy>Florence TOURNIER</cp:lastModifiedBy>
  <cp:revision>25</cp:revision>
  <dcterms:created xsi:type="dcterms:W3CDTF">2024-04-07T16:08:47Z</dcterms:created>
  <dcterms:modified xsi:type="dcterms:W3CDTF">2025-09-04T12:41:47Z</dcterms:modified>
</cp:coreProperties>
</file>